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339" r:id="rId3"/>
    <p:sldId id="340" r:id="rId4"/>
    <p:sldId id="341" r:id="rId5"/>
    <p:sldId id="338" r:id="rId6"/>
    <p:sldId id="260" r:id="rId7"/>
    <p:sldId id="271" r:id="rId8"/>
    <p:sldId id="270" r:id="rId9"/>
    <p:sldId id="272" r:id="rId10"/>
    <p:sldId id="273" r:id="rId11"/>
    <p:sldId id="274" r:id="rId12"/>
    <p:sldId id="268" r:id="rId13"/>
    <p:sldId id="269" r:id="rId14"/>
    <p:sldId id="276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278" r:id="rId28"/>
    <p:sldId id="281" r:id="rId29"/>
    <p:sldId id="283" r:id="rId30"/>
    <p:sldId id="390" r:id="rId31"/>
    <p:sldId id="282" r:id="rId32"/>
    <p:sldId id="393" r:id="rId33"/>
    <p:sldId id="290" r:id="rId34"/>
    <p:sldId id="289" r:id="rId35"/>
    <p:sldId id="285" r:id="rId36"/>
    <p:sldId id="391" r:id="rId37"/>
    <p:sldId id="286" r:id="rId38"/>
    <p:sldId id="392" r:id="rId39"/>
    <p:sldId id="291" r:id="rId40"/>
    <p:sldId id="292" r:id="rId41"/>
    <p:sldId id="425" r:id="rId42"/>
    <p:sldId id="394" r:id="rId43"/>
    <p:sldId id="335" r:id="rId44"/>
    <p:sldId id="336" r:id="rId45"/>
    <p:sldId id="313" r:id="rId46"/>
    <p:sldId id="293" r:id="rId47"/>
    <p:sldId id="295" r:id="rId48"/>
    <p:sldId id="298" r:id="rId49"/>
    <p:sldId id="299" r:id="rId50"/>
    <p:sldId id="300" r:id="rId51"/>
    <p:sldId id="395" r:id="rId52"/>
    <p:sldId id="397" r:id="rId53"/>
    <p:sldId id="398" r:id="rId54"/>
    <p:sldId id="399" r:id="rId55"/>
    <p:sldId id="396" r:id="rId56"/>
    <p:sldId id="403" r:id="rId57"/>
    <p:sldId id="401" r:id="rId58"/>
    <p:sldId id="400" r:id="rId59"/>
    <p:sldId id="303" r:id="rId60"/>
    <p:sldId id="304" r:id="rId61"/>
    <p:sldId id="305" r:id="rId62"/>
    <p:sldId id="389" r:id="rId63"/>
    <p:sldId id="307" r:id="rId64"/>
    <p:sldId id="387" r:id="rId65"/>
    <p:sldId id="388" r:id="rId66"/>
    <p:sldId id="308" r:id="rId67"/>
    <p:sldId id="382" r:id="rId68"/>
    <p:sldId id="383" r:id="rId69"/>
    <p:sldId id="384" r:id="rId70"/>
    <p:sldId id="385" r:id="rId71"/>
    <p:sldId id="386" r:id="rId72"/>
    <p:sldId id="309" r:id="rId73"/>
    <p:sldId id="380" r:id="rId74"/>
    <p:sldId id="381" r:id="rId75"/>
    <p:sldId id="310" r:id="rId76"/>
    <p:sldId id="378" r:id="rId77"/>
    <p:sldId id="379" r:id="rId78"/>
    <p:sldId id="311" r:id="rId79"/>
    <p:sldId id="316" r:id="rId80"/>
    <p:sldId id="357" r:id="rId81"/>
    <p:sldId id="356" r:id="rId82"/>
    <p:sldId id="355" r:id="rId83"/>
    <p:sldId id="315" r:id="rId84"/>
    <p:sldId id="314" r:id="rId85"/>
    <p:sldId id="312" r:id="rId86"/>
    <p:sldId id="426" r:id="rId87"/>
    <p:sldId id="412" r:id="rId88"/>
    <p:sldId id="414" r:id="rId89"/>
    <p:sldId id="427" r:id="rId90"/>
    <p:sldId id="428" r:id="rId91"/>
    <p:sldId id="429" r:id="rId92"/>
    <p:sldId id="302" r:id="rId93"/>
    <p:sldId id="404" r:id="rId94"/>
    <p:sldId id="405" r:id="rId95"/>
    <p:sldId id="406" r:id="rId96"/>
    <p:sldId id="408" r:id="rId97"/>
    <p:sldId id="409" r:id="rId98"/>
    <p:sldId id="410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11" r:id="rId110"/>
    <p:sldId id="359" r:id="rId111"/>
    <p:sldId id="363" r:id="rId112"/>
    <p:sldId id="365" r:id="rId113"/>
    <p:sldId id="366" r:id="rId114"/>
    <p:sldId id="364" r:id="rId115"/>
    <p:sldId id="367" r:id="rId116"/>
    <p:sldId id="368" r:id="rId117"/>
    <p:sldId id="370" r:id="rId118"/>
    <p:sldId id="369" r:id="rId119"/>
    <p:sldId id="371" r:id="rId120"/>
    <p:sldId id="372" r:id="rId121"/>
    <p:sldId id="373" r:id="rId122"/>
    <p:sldId id="360" r:id="rId123"/>
    <p:sldId id="318" r:id="rId124"/>
    <p:sldId id="374" r:id="rId125"/>
    <p:sldId id="376" r:id="rId126"/>
    <p:sldId id="377" r:id="rId127"/>
    <p:sldId id="319" r:id="rId128"/>
    <p:sldId id="326" r:id="rId129"/>
    <p:sldId id="328" r:id="rId130"/>
    <p:sldId id="327" r:id="rId131"/>
    <p:sldId id="329" r:id="rId132"/>
    <p:sldId id="330" r:id="rId133"/>
    <p:sldId id="331" r:id="rId134"/>
    <p:sldId id="333" r:id="rId135"/>
    <p:sldId id="334" r:id="rId136"/>
    <p:sldId id="332" r:id="rId137"/>
    <p:sldId id="266" r:id="rId138"/>
  </p:sldIdLst>
  <p:sldSz cx="9144000" cy="5143500" type="screen16x9"/>
  <p:notesSz cx="9144000" cy="51435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>
        <p:scale>
          <a:sx n="150" d="100"/>
          <a:sy n="150" d="100"/>
        </p:scale>
        <p:origin x="-102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8131A46-5322-421B-8D9C-217F4E2122E8}" type="datetimeFigureOut">
              <a:rPr lang="ru-RU"/>
              <a:t>21.10.2021</a:t>
            </a:fld>
            <a:endParaRPr lang="ru-RU"/>
          </a:p>
        </p:txBody>
      </p:sp>
      <p:sp>
        <p:nvSpPr>
          <p:cNvPr id="6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7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65E438A-E730-47AD-BDBA-17EFF8C7BD3D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351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Технология разработки проектного решения</a:t>
            </a:r>
            <a:endParaRPr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E438A-E730-47AD-BDBA-17EFF8C7BD3D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47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74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174700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361990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1976242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101159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1118345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55886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Пример вертикального скриншота с картинкой, подходящей по смыслу. </a:t>
            </a:r>
          </a:p>
          <a:p>
            <a:pPr defTabSz="914400">
              <a:defRPr sz="1200"/>
            </a:pPr>
            <a:r>
              <a:t>Если у изображения присутствует белый фон, воспользуйтесь подложкой, осветляющей основной фон слайда. </a:t>
            </a:r>
            <a:br/>
            <a:r>
              <a:t>Предпочтительно использовать изображения с прозрачным фоном, в таком случае осветляющая подложка не нужна. </a:t>
            </a:r>
          </a:p>
        </p:txBody>
      </p:sp>
    </p:spTree>
    <p:extLst>
      <p:ext uri="{BB962C8B-B14F-4D97-AF65-F5344CB8AC3E}">
        <p14:creationId xmlns:p14="http://schemas.microsoft.com/office/powerpoint/2010/main" val="1664830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постепенно наполняющегося списка с иконками в стиле шаблона, соответствующими по смыслу пунктам списка</a:t>
            </a:r>
          </a:p>
        </p:txBody>
      </p:sp>
    </p:spTree>
    <p:extLst>
      <p:ext uri="{BB962C8B-B14F-4D97-AF65-F5344CB8AC3E}">
        <p14:creationId xmlns:p14="http://schemas.microsoft.com/office/powerpoint/2010/main" val="183980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две строки. </a:t>
            </a:r>
            <a:br/>
            <a:r>
              <a:t>Пример списка с маркерами.</a:t>
            </a:r>
          </a:p>
          <a:p>
            <a:pPr defTabSz="914400">
              <a:defRPr sz="1200"/>
            </a:pPr>
            <a:r>
              <a:t>Пример акцента в тексте</a:t>
            </a:r>
          </a:p>
        </p:txBody>
      </p:sp>
    </p:spTree>
    <p:extLst>
      <p:ext uri="{BB962C8B-B14F-4D97-AF65-F5344CB8AC3E}">
        <p14:creationId xmlns:p14="http://schemas.microsoft.com/office/powerpoint/2010/main" val="49217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постепенно наполняющегося списка с иконками в стиле шаблона, соответствующими по смыслу пунктам списка</a:t>
            </a:r>
          </a:p>
        </p:txBody>
      </p:sp>
    </p:spTree>
    <p:extLst>
      <p:ext uri="{BB962C8B-B14F-4D97-AF65-F5344CB8AC3E}">
        <p14:creationId xmlns:p14="http://schemas.microsoft.com/office/powerpoint/2010/main" val="1484967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постепенно наполняющегося списка с иконками в стиле шаблона, соответствующими по смыслу пунктам списка</a:t>
            </a:r>
          </a:p>
        </p:txBody>
      </p:sp>
    </p:spTree>
    <p:extLst>
      <p:ext uri="{BB962C8B-B14F-4D97-AF65-F5344CB8AC3E}">
        <p14:creationId xmlns:p14="http://schemas.microsoft.com/office/powerpoint/2010/main" val="1123328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постепенно наполняющегося списка с иконками в стиле шаблона, соответствующими по смыслу пунктам списка</a:t>
            </a:r>
          </a:p>
        </p:txBody>
      </p:sp>
    </p:spTree>
    <p:extLst>
      <p:ext uri="{BB962C8B-B14F-4D97-AF65-F5344CB8AC3E}">
        <p14:creationId xmlns:p14="http://schemas.microsoft.com/office/powerpoint/2010/main" val="596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постепенно наполняющегося списка с иконками в стиле шаблона, соответствующими по смыслу пунктам списка</a:t>
            </a:r>
          </a:p>
        </p:txBody>
      </p:sp>
    </p:spTree>
    <p:extLst>
      <p:ext uri="{BB962C8B-B14F-4D97-AF65-F5344CB8AC3E}">
        <p14:creationId xmlns:p14="http://schemas.microsoft.com/office/powerpoint/2010/main" val="939031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698214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8083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13408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551357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910721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27367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две строки. </a:t>
            </a:r>
            <a:br/>
            <a:r>
              <a:t>Пример списка с маркерами.</a:t>
            </a:r>
          </a:p>
          <a:p>
            <a:pPr defTabSz="914400">
              <a:defRPr sz="1200"/>
            </a:pPr>
            <a:r>
              <a:t>Пример акцента в тексте</a:t>
            </a:r>
          </a:p>
        </p:txBody>
      </p:sp>
    </p:spTree>
    <p:extLst>
      <p:ext uri="{BB962C8B-B14F-4D97-AF65-F5344CB8AC3E}">
        <p14:creationId xmlns:p14="http://schemas.microsoft.com/office/powerpoint/2010/main" val="2023299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420797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327914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353986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5754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59103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4234524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278464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700631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0" name="Shape 1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00884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6" name="Shape 1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30923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две строки. </a:t>
            </a:r>
            <a:br/>
            <a:r>
              <a:t>Пример списка с маркерами.</a:t>
            </a:r>
          </a:p>
          <a:p>
            <a:pPr defTabSz="914400">
              <a:defRPr sz="1200"/>
            </a:pPr>
            <a:r>
              <a:t>Пример акцента в тексте</a:t>
            </a:r>
          </a:p>
        </p:txBody>
      </p:sp>
    </p:spTree>
    <p:extLst>
      <p:ext uri="{BB962C8B-B14F-4D97-AF65-F5344CB8AC3E}">
        <p14:creationId xmlns:p14="http://schemas.microsoft.com/office/powerpoint/2010/main" val="2917387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2" name="Shape 1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746211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5" name="Shape 13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849881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2" name="Shape 1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908990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9" name="Shape 1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202766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8" name="Shape 1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476229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4" name="Shape 1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744017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0" name="Shape 1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930775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6" name="Shape 1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3938699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2" name="Shape 1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4445217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8" name="Shape 1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99088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две строки. </a:t>
            </a:r>
            <a:br/>
            <a:r>
              <a:t>Пример списка с маркерами.</a:t>
            </a:r>
          </a:p>
          <a:p>
            <a:pPr defTabSz="914400">
              <a:defRPr sz="1200"/>
            </a:pPr>
            <a:r>
              <a:t>Пример акцента в тексте</a:t>
            </a:r>
          </a:p>
        </p:txBody>
      </p:sp>
    </p:spTree>
    <p:extLst>
      <p:ext uri="{BB962C8B-B14F-4D97-AF65-F5344CB8AC3E}">
        <p14:creationId xmlns:p14="http://schemas.microsoft.com/office/powerpoint/2010/main" val="3155234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5" name="Shape 1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714406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1" name="Shape 13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25411623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8" name="Shape 1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11257816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5" name="Shape 1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Заголовок слайда в одну строку. </a:t>
            </a:r>
            <a:br/>
            <a:r>
              <a:t>Пример нумерованного списка</a:t>
            </a:r>
          </a:p>
        </p:txBody>
      </p:sp>
    </p:spTree>
    <p:extLst>
      <p:ext uri="{BB962C8B-B14F-4D97-AF65-F5344CB8AC3E}">
        <p14:creationId xmlns:p14="http://schemas.microsoft.com/office/powerpoint/2010/main" val="4101691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5E438A-E730-47AD-BDBA-17EFF8C7BD3D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71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Слайд-завершение. </a:t>
            </a:r>
            <a:r>
              <a:rPr lang="en-US"/>
              <a:t/>
            </a:r>
            <a:br>
              <a:rPr lang="en-US"/>
            </a:br>
            <a:r>
              <a:rPr lang="ru-RU"/>
              <a:t>Логотип СБИС, контакты докладчика, сайт </a:t>
            </a:r>
            <a:r>
              <a:rPr lang="en-US"/>
              <a:t>sbis.ru</a:t>
            </a: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E438A-E730-47AD-BDBA-17EFF8C7BD3D}" type="slidenum">
              <a:rPr lang="ru-RU"/>
              <a:t>137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06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05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Заголовок слайда в одну строку. </a:t>
            </a:r>
            <a:br>
              <a:rPr lang="ru-RU"/>
            </a:br>
            <a:r>
              <a:rPr lang="ru-RU"/>
              <a:t>Пример постепенно наполняющегося списка с иконками в стиле шаблона, соответствующими по смыслу пунктам списка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B950D-858E-3552-E739-9BDA67B0C7BC}" type="slidenum">
              <a:rPr lang="ru-RU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06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85800" y="1597819"/>
            <a:ext cx="7772400" cy="1102519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6629400" y="154781"/>
            <a:ext cx="2057400" cy="329088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154781"/>
            <a:ext cx="6019800" cy="329088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46BC17F-9B13-4358-B26C-B6F20F626B7D}" type="datetimeFigureOut">
              <a:rPr lang="ru-RU"/>
              <a:t>21.10.2021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FC60BBB-A175-4AB1-A788-1A9488647D54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2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3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" TargetMode="External"/><Relationship Id="rId2" Type="http://schemas.openxmlformats.org/officeDocument/2006/relationships/hyperlink" Target="https://developer.mozilla.org/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niuse.com/" TargetMode="External"/><Relationship Id="rId4" Type="http://schemas.openxmlformats.org/officeDocument/2006/relationships/hyperlink" Target="https://habr.com/ru/company/ruvds/blog/347866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26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30.png"/><Relationship Id="rId3" Type="http://schemas.openxmlformats.org/officeDocument/2006/relationships/image" Target="../media/image23.png"/><Relationship Id="rId21" Type="http://schemas.openxmlformats.org/officeDocument/2006/relationships/image" Target="../media/image26.tif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27.jpeg"/><Relationship Id="rId10" Type="http://schemas.openxmlformats.org/officeDocument/2006/relationships/image" Target="../media/image3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30.png"/><Relationship Id="rId26" Type="http://schemas.openxmlformats.org/officeDocument/2006/relationships/image" Target="../media/image47.png"/><Relationship Id="rId3" Type="http://schemas.openxmlformats.org/officeDocument/2006/relationships/image" Target="../media/image23.png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9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2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image" Target="../media/image27.jpe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Relationship Id="rId22" Type="http://schemas.openxmlformats.org/officeDocument/2006/relationships/image" Target="../media/image43.jpeg"/><Relationship Id="rId27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30.png"/><Relationship Id="rId26" Type="http://schemas.openxmlformats.org/officeDocument/2006/relationships/image" Target="../media/image47.png"/><Relationship Id="rId3" Type="http://schemas.openxmlformats.org/officeDocument/2006/relationships/image" Target="../media/image23.png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9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5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image" Target="../media/image27.jpe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Relationship Id="rId22" Type="http://schemas.openxmlformats.org/officeDocument/2006/relationships/image" Target="../media/image43.jpeg"/><Relationship Id="rId27" Type="http://schemas.openxmlformats.org/officeDocument/2006/relationships/image" Target="../media/image48.png"/><Relationship Id="rId30" Type="http://schemas.openxmlformats.org/officeDocument/2006/relationships/image" Target="../media/image26.t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30.png"/><Relationship Id="rId26" Type="http://schemas.openxmlformats.org/officeDocument/2006/relationships/image" Target="../media/image47.png"/><Relationship Id="rId3" Type="http://schemas.openxmlformats.org/officeDocument/2006/relationships/image" Target="../media/image23.png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9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5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image" Target="../media/image27.jpe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31.png"/><Relationship Id="rId31" Type="http://schemas.openxmlformats.org/officeDocument/2006/relationships/image" Target="../media/image26.tif"/><Relationship Id="rId4" Type="http://schemas.openxmlformats.org/officeDocument/2006/relationships/image" Target="../media/image24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Relationship Id="rId22" Type="http://schemas.openxmlformats.org/officeDocument/2006/relationships/image" Target="../media/image43.jpeg"/><Relationship Id="rId27" Type="http://schemas.openxmlformats.org/officeDocument/2006/relationships/image" Target="../media/image48.png"/><Relationship Id="rId30" Type="http://schemas.openxmlformats.org/officeDocument/2006/relationships/image" Target="../media/image5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T:\Документы отделов\Отдел оформления\СБиС\Общее\Презентации-шаблон\Шаблон 2017\el-2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695951" y="286955"/>
            <a:ext cx="3417660" cy="2423347"/>
          </a:xfrm>
          <a:prstGeom prst="rect">
            <a:avLst/>
          </a:prstGeom>
          <a:noFill/>
        </p:spPr>
      </p:pic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801991" y="3342430"/>
            <a:ext cx="7643093" cy="63696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FontTx/>
              <a:buNone/>
              <a:defRPr sz="2800" b="1">
                <a:solidFill>
                  <a:schemeClr val="tx2"/>
                </a:solidFill>
                <a:latin typeface="PF Agora Sans Pro"/>
                <a:ea typeface="Calibri"/>
                <a:cs typeface="Calibri"/>
              </a:defRPr>
            </a:lvl1pPr>
            <a:lvl2pPr marL="742950" indent="-285750">
              <a:spcBef>
                <a:spcPts val="0"/>
              </a:spcBef>
              <a:buChar char="–"/>
              <a:defRPr sz="28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 algn="ctr">
              <a:defRPr/>
            </a:pPr>
            <a:r>
              <a:rPr lang="ru-RU" sz="3500" b="0" dirty="0" smtClean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Основы </a:t>
            </a:r>
            <a:r>
              <a:rPr lang="en-US" sz="3500" b="0" dirty="0" smtClean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JavaScript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4299942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Шкабура</a:t>
            </a:r>
            <a:r>
              <a:rPr lang="ru-RU" dirty="0" smtClean="0"/>
              <a:t> Владислав / Инженер-программист 1+ категории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</a:t>
            </a:r>
            <a:r>
              <a:rPr lang="en-US" dirty="0"/>
              <a:t>JavaScript </a:t>
            </a:r>
            <a:r>
              <a:rPr lang="ru-RU" dirty="0" smtClean="0"/>
              <a:t>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1997 – стандарт </a:t>
            </a:r>
            <a:r>
              <a:rPr lang="en-US" dirty="0" smtClean="0"/>
              <a:t>ECMA-262</a:t>
            </a:r>
          </a:p>
          <a:p>
            <a:endParaRPr lang="en-US" dirty="0"/>
          </a:p>
          <a:p>
            <a:r>
              <a:rPr lang="en-US" dirty="0" smtClean="0"/>
              <a:t>2001 – Apple </a:t>
            </a:r>
            <a:r>
              <a:rPr lang="ru-RU" dirty="0" smtClean="0"/>
              <a:t>начала работы над </a:t>
            </a:r>
            <a:r>
              <a:rPr lang="en-US" dirty="0" err="1" smtClean="0"/>
              <a:t>WebKit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>
                <a:solidFill>
                  <a:srgbClr val="C00000"/>
                </a:solidFill>
              </a:rPr>
              <a:t>2008 – </a:t>
            </a:r>
            <a:r>
              <a:rPr lang="en-US" dirty="0">
                <a:solidFill>
                  <a:srgbClr val="C00000"/>
                </a:solidFill>
              </a:rPr>
              <a:t>Google </a:t>
            </a:r>
            <a:r>
              <a:rPr lang="ru-RU" dirty="0">
                <a:solidFill>
                  <a:srgbClr val="C00000"/>
                </a:solidFill>
              </a:rPr>
              <a:t>выпускает </a:t>
            </a:r>
            <a:r>
              <a:rPr lang="en-US" dirty="0">
                <a:solidFill>
                  <a:srgbClr val="C00000"/>
                </a:solidFill>
              </a:rPr>
              <a:t>Chromium</a:t>
            </a:r>
            <a:r>
              <a:rPr lang="ru-RU" dirty="0">
                <a:solidFill>
                  <a:srgbClr val="C00000"/>
                </a:solidFill>
              </a:rPr>
              <a:t> и </a:t>
            </a:r>
            <a:r>
              <a:rPr lang="en-US" b="1" dirty="0">
                <a:solidFill>
                  <a:srgbClr val="C00000"/>
                </a:solidFill>
              </a:rPr>
              <a:t>V8</a:t>
            </a:r>
            <a:endParaRPr lang="ru-RU" b="1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2009 – </a:t>
            </a:r>
            <a:r>
              <a:rPr lang="ru-RU" dirty="0" smtClean="0">
                <a:solidFill>
                  <a:srgbClr val="0070C0"/>
                </a:solidFill>
              </a:rPr>
              <a:t>релиз </a:t>
            </a:r>
            <a:r>
              <a:rPr lang="en-US" dirty="0" smtClean="0">
                <a:solidFill>
                  <a:srgbClr val="0070C0"/>
                </a:solidFill>
              </a:rPr>
              <a:t>Node.js, ECMAScript 5</a:t>
            </a:r>
            <a:endParaRPr lang="en-US" dirty="0">
              <a:solidFill>
                <a:srgbClr val="0070C0"/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520016"/>
            <a:ext cx="2415927" cy="14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While</a:t>
            </a:r>
          </a:p>
        </p:txBody>
      </p:sp>
      <p:sp>
        <p:nvSpPr>
          <p:cNvPr id="1351" name="while (условие) {…"/>
          <p:cNvSpPr txBox="1"/>
          <p:nvPr/>
        </p:nvSpPr>
        <p:spPr>
          <a:xfrm>
            <a:off x="3577581" y="1167594"/>
            <a:ext cx="3183455" cy="120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while</a:t>
            </a:r>
            <a:r>
              <a:rPr sz="2400" dirty="0">
                <a:solidFill>
                  <a:srgbClr val="000000"/>
                </a:solidFill>
              </a:rPr>
              <a:t> (</a:t>
            </a:r>
            <a:r>
              <a:rPr sz="2400" dirty="0" err="1">
                <a:solidFill>
                  <a:srgbClr val="000000"/>
                </a:solidFill>
              </a:rPr>
              <a:t>условие</a:t>
            </a:r>
            <a:r>
              <a:rPr sz="2400" dirty="0">
                <a:solidFill>
                  <a:srgbClr val="000000"/>
                </a:solidFill>
              </a:rPr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6336" y="3487281"/>
            <a:ext cx="1338950" cy="1434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654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While</a:t>
            </a:r>
          </a:p>
        </p:txBody>
      </p:sp>
      <p:sp>
        <p:nvSpPr>
          <p:cNvPr id="1357" name="while (условие) {…"/>
          <p:cNvSpPr txBox="1"/>
          <p:nvPr/>
        </p:nvSpPr>
        <p:spPr>
          <a:xfrm>
            <a:off x="3577581" y="1167594"/>
            <a:ext cx="3389596" cy="2677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while</a:t>
            </a:r>
            <a:r>
              <a:rPr sz="2400" dirty="0">
                <a:solidFill>
                  <a:srgbClr val="000000"/>
                </a:solidFill>
              </a:rPr>
              <a:t> (</a:t>
            </a:r>
            <a:r>
              <a:rPr sz="2400" dirty="0" err="1">
                <a:solidFill>
                  <a:srgbClr val="000000"/>
                </a:solidFill>
              </a:rPr>
              <a:t>условие</a:t>
            </a:r>
            <a:r>
              <a:rPr sz="2400" dirty="0">
                <a:solidFill>
                  <a:srgbClr val="000000"/>
                </a:solidFill>
              </a:rPr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400" dirty="0"/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do</a:t>
            </a:r>
            <a:r>
              <a:rPr sz="2400" dirty="0">
                <a:solidFill>
                  <a:srgbClr val="000000"/>
                </a:solidFill>
              </a:rPr>
              <a:t>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 </a:t>
            </a:r>
            <a:r>
              <a:rPr sz="2400" dirty="0">
                <a:solidFill>
                  <a:srgbClr val="0000FF"/>
                </a:solidFill>
              </a:rPr>
              <a:t>while</a:t>
            </a:r>
            <a:r>
              <a:rPr sz="2400" dirty="0"/>
              <a:t> (</a:t>
            </a:r>
            <a:r>
              <a:rPr sz="2400" dirty="0" err="1"/>
              <a:t>условие</a:t>
            </a:r>
            <a:r>
              <a:rPr sz="2400" dirty="0"/>
              <a:t>);</a:t>
            </a: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6336" y="3487281"/>
            <a:ext cx="1338950" cy="1434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62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For</a:t>
            </a:r>
          </a:p>
        </p:txBody>
      </p:sp>
      <p:sp>
        <p:nvSpPr>
          <p:cNvPr id="1363" name="for (начало; условие; шаг) {…"/>
          <p:cNvSpPr txBox="1"/>
          <p:nvPr/>
        </p:nvSpPr>
        <p:spPr>
          <a:xfrm>
            <a:off x="2996579" y="1267606"/>
            <a:ext cx="4693344" cy="120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</a:t>
            </a:r>
            <a:r>
              <a:rPr sz="2400" dirty="0">
                <a:solidFill>
                  <a:srgbClr val="000000"/>
                </a:solidFill>
              </a:rPr>
              <a:t> (</a:t>
            </a:r>
            <a:r>
              <a:rPr sz="2400" dirty="0" err="1">
                <a:solidFill>
                  <a:srgbClr val="000000"/>
                </a:solidFill>
              </a:rPr>
              <a:t>начало</a:t>
            </a:r>
            <a:r>
              <a:rPr sz="2400" dirty="0">
                <a:solidFill>
                  <a:srgbClr val="000000"/>
                </a:solidFill>
              </a:rPr>
              <a:t>; </a:t>
            </a:r>
            <a:r>
              <a:rPr sz="2400" dirty="0" err="1">
                <a:solidFill>
                  <a:srgbClr val="000000"/>
                </a:solidFill>
              </a:rPr>
              <a:t>условие</a:t>
            </a:r>
            <a:r>
              <a:rPr sz="2400" dirty="0">
                <a:solidFill>
                  <a:srgbClr val="000000"/>
                </a:solidFill>
              </a:rPr>
              <a:t>; </a:t>
            </a:r>
            <a:r>
              <a:rPr sz="2400" dirty="0" err="1">
                <a:solidFill>
                  <a:srgbClr val="000000"/>
                </a:solidFill>
              </a:rPr>
              <a:t>шаг</a:t>
            </a:r>
            <a:r>
              <a:rPr sz="2400" dirty="0">
                <a:solidFill>
                  <a:srgbClr val="000000"/>
                </a:solidFill>
              </a:rPr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pic>
        <p:nvPicPr>
          <p:cNvPr id="136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4168" y="2922789"/>
            <a:ext cx="2671187" cy="17816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30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For</a:t>
            </a:r>
          </a:p>
        </p:txBody>
      </p:sp>
      <p:sp>
        <p:nvSpPr>
          <p:cNvPr id="1369" name="for (начало; условие; шаг) {…"/>
          <p:cNvSpPr txBox="1"/>
          <p:nvPr/>
        </p:nvSpPr>
        <p:spPr>
          <a:xfrm>
            <a:off x="2996579" y="1267606"/>
            <a:ext cx="4789504" cy="2677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</a:t>
            </a:r>
            <a:r>
              <a:rPr sz="2400" dirty="0">
                <a:solidFill>
                  <a:srgbClr val="000000"/>
                </a:solidFill>
              </a:rPr>
              <a:t> (</a:t>
            </a:r>
            <a:r>
              <a:rPr sz="2400" dirty="0" err="1">
                <a:solidFill>
                  <a:srgbClr val="000000"/>
                </a:solidFill>
              </a:rPr>
              <a:t>начало</a:t>
            </a:r>
            <a:r>
              <a:rPr sz="2400" dirty="0">
                <a:solidFill>
                  <a:srgbClr val="000000"/>
                </a:solidFill>
              </a:rPr>
              <a:t>; </a:t>
            </a:r>
            <a:r>
              <a:rPr sz="2400" dirty="0" err="1">
                <a:solidFill>
                  <a:srgbClr val="000000"/>
                </a:solidFill>
              </a:rPr>
              <a:t>условие</a:t>
            </a:r>
            <a:r>
              <a:rPr sz="2400" dirty="0">
                <a:solidFill>
                  <a:srgbClr val="000000"/>
                </a:solidFill>
              </a:rPr>
              <a:t>; </a:t>
            </a:r>
            <a:r>
              <a:rPr sz="2400" dirty="0" err="1">
                <a:solidFill>
                  <a:srgbClr val="000000"/>
                </a:solidFill>
              </a:rPr>
              <a:t>шаг</a:t>
            </a:r>
            <a:r>
              <a:rPr sz="2400" dirty="0">
                <a:solidFill>
                  <a:srgbClr val="000000"/>
                </a:solidFill>
              </a:rPr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400" dirty="0"/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</a:t>
            </a:r>
            <a:r>
              <a:rPr sz="2400" dirty="0">
                <a:solidFill>
                  <a:srgbClr val="000000"/>
                </a:solidFill>
              </a:rPr>
              <a:t> (; </a:t>
            </a:r>
            <a:r>
              <a:rPr sz="2400" dirty="0" err="1">
                <a:solidFill>
                  <a:srgbClr val="000000"/>
                </a:solidFill>
              </a:rPr>
              <a:t>условие</a:t>
            </a:r>
            <a:r>
              <a:rPr sz="2400" dirty="0">
                <a:solidFill>
                  <a:srgbClr val="000000"/>
                </a:solidFill>
              </a:rPr>
              <a:t>;)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008000"/>
                </a:solidFill>
              </a:rPr>
              <a:t>// </a:t>
            </a:r>
            <a:r>
              <a:rPr sz="2400" dirty="0" err="1">
                <a:solidFill>
                  <a:srgbClr val="008000"/>
                </a:solidFill>
              </a:rPr>
              <a:t>тело</a:t>
            </a:r>
            <a:r>
              <a:rPr sz="2400" dirty="0">
                <a:solidFill>
                  <a:srgbClr val="008000"/>
                </a:solidFill>
              </a:rPr>
              <a:t> </a:t>
            </a:r>
            <a:r>
              <a:rPr sz="2400" dirty="0" err="1">
                <a:solidFill>
                  <a:srgbClr val="008000"/>
                </a:solidFill>
              </a:rPr>
              <a:t>цикла</a:t>
            </a:r>
            <a:endParaRPr sz="2400" dirty="0">
              <a:solidFill>
                <a:srgbClr val="008000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pic>
        <p:nvPicPr>
          <p:cNvPr id="137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4168" y="2922789"/>
            <a:ext cx="2671187" cy="17816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36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For</a:t>
            </a:r>
          </a:p>
        </p:txBody>
      </p:sp>
      <p:sp>
        <p:nvSpPr>
          <p:cNvPr id="1375" name="for (начало; условие; шаг) {…"/>
          <p:cNvSpPr txBox="1"/>
          <p:nvPr/>
        </p:nvSpPr>
        <p:spPr>
          <a:xfrm>
            <a:off x="1988590" y="1113588"/>
            <a:ext cx="7401762" cy="120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 (</a:t>
            </a:r>
            <a:r>
              <a:rPr sz="2400" dirty="0" err="1"/>
              <a:t>const</a:t>
            </a:r>
            <a:r>
              <a:rPr sz="2400" dirty="0"/>
              <a:t> </a:t>
            </a:r>
            <a:r>
              <a:rPr sz="24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property</a:t>
            </a:r>
            <a:r>
              <a:rPr sz="2400" dirty="0"/>
              <a:t> </a:t>
            </a:r>
            <a:r>
              <a:rPr sz="2400" dirty="0">
                <a:solidFill>
                  <a:schemeClr val="accent1"/>
                </a:solidFill>
              </a:rPr>
              <a:t>in</a:t>
            </a:r>
            <a:r>
              <a:rPr sz="2400" dirty="0"/>
              <a:t> </a:t>
            </a:r>
            <a:r>
              <a:rPr sz="2400"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object</a:t>
            </a:r>
            <a:r>
              <a:rPr sz="2400" dirty="0"/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console.log(`${</a:t>
            </a:r>
            <a:r>
              <a:rPr sz="24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property</a:t>
            </a:r>
            <a:r>
              <a:rPr sz="2400" dirty="0"/>
              <a:t>}: ${</a:t>
            </a:r>
            <a:r>
              <a:rPr sz="2400"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object</a:t>
            </a:r>
            <a:r>
              <a:rPr sz="2400" dirty="0"/>
              <a:t>[</a:t>
            </a:r>
            <a:r>
              <a:rPr sz="24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property</a:t>
            </a:r>
            <a:r>
              <a:rPr sz="2400" dirty="0"/>
              <a:t>]}`);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pic>
        <p:nvPicPr>
          <p:cNvPr id="137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4168" y="2922789"/>
            <a:ext cx="2671187" cy="17816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5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For</a:t>
            </a:r>
          </a:p>
        </p:txBody>
      </p:sp>
      <p:sp>
        <p:nvSpPr>
          <p:cNvPr id="1381" name="for (начало; условие; шаг) {…"/>
          <p:cNvSpPr txBox="1"/>
          <p:nvPr/>
        </p:nvSpPr>
        <p:spPr>
          <a:xfrm>
            <a:off x="1988590" y="1113588"/>
            <a:ext cx="7058564" cy="120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 (</a:t>
            </a:r>
            <a:r>
              <a:rPr sz="2400" dirty="0" err="1"/>
              <a:t>const</a:t>
            </a:r>
            <a:r>
              <a:rPr sz="2400" dirty="0"/>
              <a:t> property in object) {</a:t>
            </a:r>
          </a:p>
          <a:p>
            <a:pPr defTabSz="171450">
              <a:defRPr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console.log(`${property}: ${object[property]}`);</a:t>
            </a:r>
          </a:p>
          <a:p>
            <a:pPr defTabSz="171450">
              <a:defRPr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sp>
        <p:nvSpPr>
          <p:cNvPr id="1382" name="for (начало; условие; шаг) {…"/>
          <p:cNvSpPr txBox="1"/>
          <p:nvPr/>
        </p:nvSpPr>
        <p:spPr>
          <a:xfrm>
            <a:off x="1952709" y="2558519"/>
            <a:ext cx="5166820" cy="193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 err="1"/>
              <a:t>const</a:t>
            </a:r>
            <a:r>
              <a:rPr sz="2400" dirty="0"/>
              <a:t> array1 = ['a', 'b', 'c'];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400" dirty="0"/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for (</a:t>
            </a:r>
            <a:r>
              <a:rPr sz="2400" dirty="0" err="1"/>
              <a:t>const</a:t>
            </a:r>
            <a:r>
              <a:rPr sz="2400" dirty="0"/>
              <a:t> </a:t>
            </a:r>
            <a:r>
              <a:rPr sz="24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element</a:t>
            </a:r>
            <a:r>
              <a:rPr sz="2400" dirty="0"/>
              <a:t> </a:t>
            </a:r>
            <a:r>
              <a:rPr sz="2400" dirty="0">
                <a:solidFill>
                  <a:schemeClr val="accent1"/>
                </a:solidFill>
              </a:rPr>
              <a:t>of</a:t>
            </a:r>
            <a:r>
              <a:rPr sz="2400" dirty="0"/>
              <a:t> </a:t>
            </a:r>
            <a:r>
              <a:rPr sz="2400"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array1</a:t>
            </a:r>
            <a:r>
              <a:rPr sz="2400" dirty="0"/>
              <a:t>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console.log(</a:t>
            </a:r>
            <a:r>
              <a:rPr sz="24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element</a:t>
            </a:r>
            <a:r>
              <a:rPr sz="24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</a:t>
            </a:r>
          </a:p>
        </p:txBody>
      </p:sp>
      <p:pic>
        <p:nvPicPr>
          <p:cNvPr id="138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4168" y="2922789"/>
            <a:ext cx="2671187" cy="17816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798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Управление циклом</a:t>
            </a:r>
          </a:p>
        </p:txBody>
      </p:sp>
      <p:sp>
        <p:nvSpPr>
          <p:cNvPr id="1388" name="for (начало; условие; шаг) {…"/>
          <p:cNvSpPr txBox="1"/>
          <p:nvPr/>
        </p:nvSpPr>
        <p:spPr>
          <a:xfrm>
            <a:off x="575556" y="1059582"/>
            <a:ext cx="1701190" cy="83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break;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continue; </a:t>
            </a:r>
          </a:p>
        </p:txBody>
      </p:sp>
      <p:pic>
        <p:nvPicPr>
          <p:cNvPr id="138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4228" y="3003798"/>
            <a:ext cx="1704767" cy="1701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8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Управление циклом</a:t>
            </a:r>
          </a:p>
        </p:txBody>
      </p:sp>
      <p:sp>
        <p:nvSpPr>
          <p:cNvPr id="1394" name="for (начало; условие; шаг) {…"/>
          <p:cNvSpPr txBox="1"/>
          <p:nvPr/>
        </p:nvSpPr>
        <p:spPr>
          <a:xfrm>
            <a:off x="575556" y="1059582"/>
            <a:ext cx="1701190" cy="83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solidFill>
                  <a:schemeClr val="accent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break;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continue; </a:t>
            </a:r>
          </a:p>
        </p:txBody>
      </p:sp>
      <p:sp>
        <p:nvSpPr>
          <p:cNvPr id="1395" name="Прямоугольник 2"/>
          <p:cNvSpPr txBox="1"/>
          <p:nvPr/>
        </p:nvSpPr>
        <p:spPr>
          <a:xfrm>
            <a:off x="2428905" y="1163456"/>
            <a:ext cx="5367661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7145" rIns="17145">
            <a:spAutoFit/>
          </a:bodyPr>
          <a:lstStyle/>
          <a:p>
            <a:r>
              <a:rPr dirty="0"/>
              <a:t>while (</a:t>
            </a:r>
            <a:r>
              <a:rPr dirty="0">
                <a:solidFill>
                  <a:schemeClr val="accent2">
                    <a:satOff val="-4966"/>
                    <a:lumOff val="-10549"/>
                  </a:schemeClr>
                </a:solidFill>
              </a:rPr>
              <a:t>true</a:t>
            </a:r>
            <a:r>
              <a:rPr dirty="0"/>
              <a:t>) {</a:t>
            </a:r>
          </a:p>
          <a:p>
            <a:r>
              <a:rPr dirty="0"/>
              <a:t>  let </a:t>
            </a:r>
            <a:r>
              <a:rPr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dirty="0"/>
              <a:t> = +prompt("</a:t>
            </a:r>
            <a:r>
              <a:rPr dirty="0" err="1"/>
              <a:t>Введите</a:t>
            </a:r>
            <a:r>
              <a:rPr dirty="0"/>
              <a:t> </a:t>
            </a:r>
            <a:r>
              <a:rPr dirty="0" err="1"/>
              <a:t>число</a:t>
            </a:r>
            <a:r>
              <a:rPr dirty="0"/>
              <a:t>", '');</a:t>
            </a:r>
          </a:p>
          <a:p>
            <a:endParaRPr dirty="0"/>
          </a:p>
          <a:p>
            <a:r>
              <a:rPr dirty="0"/>
              <a:t>  if (!</a:t>
            </a:r>
            <a:r>
              <a:rPr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dirty="0"/>
              <a:t>) </a:t>
            </a:r>
            <a:r>
              <a:rPr dirty="0">
                <a:solidFill>
                  <a:schemeClr val="accent1"/>
                </a:solidFill>
              </a:rPr>
              <a:t>break; </a:t>
            </a:r>
            <a:r>
              <a:rPr dirty="0"/>
              <a:t>// (*)</a:t>
            </a:r>
          </a:p>
          <a:p>
            <a:endParaRPr dirty="0"/>
          </a:p>
          <a:p>
            <a:r>
              <a:rPr dirty="0"/>
              <a:t>  sum += </a:t>
            </a:r>
            <a:r>
              <a:rPr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dirty="0"/>
              <a:t>;</a:t>
            </a:r>
          </a:p>
          <a:p>
            <a:r>
              <a:rPr dirty="0"/>
              <a:t>}</a:t>
            </a:r>
          </a:p>
        </p:txBody>
      </p:sp>
      <p:pic>
        <p:nvPicPr>
          <p:cNvPr id="139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4228" y="3003798"/>
            <a:ext cx="1704767" cy="1701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74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Управление циклом</a:t>
            </a:r>
          </a:p>
        </p:txBody>
      </p:sp>
      <p:sp>
        <p:nvSpPr>
          <p:cNvPr id="1401" name="for (начало; условие; шаг) {…"/>
          <p:cNvSpPr txBox="1"/>
          <p:nvPr/>
        </p:nvSpPr>
        <p:spPr>
          <a:xfrm>
            <a:off x="575556" y="1059582"/>
            <a:ext cx="1701190" cy="83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break;</a:t>
            </a:r>
          </a:p>
          <a:p>
            <a:pPr defTabSz="171450">
              <a:defRPr>
                <a:solidFill>
                  <a:schemeClr val="accent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continue; </a:t>
            </a:r>
          </a:p>
        </p:txBody>
      </p:sp>
      <p:sp>
        <p:nvSpPr>
          <p:cNvPr id="1402" name="Прямоугольник 2"/>
          <p:cNvSpPr txBox="1"/>
          <p:nvPr/>
        </p:nvSpPr>
        <p:spPr>
          <a:xfrm>
            <a:off x="2428905" y="1163456"/>
            <a:ext cx="6409919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7145" rIns="17145">
            <a:spAutoFit/>
          </a:bodyPr>
          <a:lstStyle/>
          <a:p>
            <a:r>
              <a:rPr dirty="0"/>
              <a:t>for (let </a:t>
            </a:r>
            <a:r>
              <a:rPr dirty="0" err="1">
                <a:solidFill>
                  <a:schemeClr val="accent1">
                    <a:satOff val="-4409"/>
                    <a:lumOff val="-10509"/>
                  </a:schemeClr>
                </a:solidFill>
              </a:rPr>
              <a:t>i</a:t>
            </a:r>
            <a:r>
              <a:rPr dirty="0"/>
              <a:t> = 0; </a:t>
            </a:r>
            <a:r>
              <a:rPr dirty="0" err="1">
                <a:solidFill>
                  <a:schemeClr val="accent1">
                    <a:satOff val="-4409"/>
                    <a:lumOff val="-10509"/>
                  </a:schemeClr>
                </a:solidFill>
              </a:rPr>
              <a:t>i</a:t>
            </a:r>
            <a:r>
              <a:rPr dirty="0"/>
              <a:t> &lt; 10; </a:t>
            </a:r>
            <a:r>
              <a:rPr dirty="0" err="1">
                <a:solidFill>
                  <a:schemeClr val="accent1">
                    <a:satOff val="-4409"/>
                    <a:lumOff val="-10509"/>
                  </a:schemeClr>
                </a:solidFill>
              </a:rPr>
              <a:t>i</a:t>
            </a:r>
            <a:r>
              <a:rPr dirty="0"/>
              <a:t>++) {</a:t>
            </a:r>
          </a:p>
          <a:p>
            <a:endParaRPr dirty="0"/>
          </a:p>
          <a:p>
            <a:r>
              <a:rPr dirty="0"/>
              <a:t>  </a:t>
            </a:r>
            <a:r>
              <a:rPr dirty="0">
                <a:solidFill>
                  <a:srgbClr val="A6A6A6"/>
                </a:solidFill>
              </a:rPr>
              <a:t>// </a:t>
            </a:r>
            <a:r>
              <a:rPr dirty="0" err="1">
                <a:solidFill>
                  <a:srgbClr val="A6A6A6"/>
                </a:solidFill>
              </a:rPr>
              <a:t>если</a:t>
            </a:r>
            <a:r>
              <a:rPr dirty="0">
                <a:solidFill>
                  <a:srgbClr val="A6A6A6"/>
                </a:solidFill>
              </a:rPr>
              <a:t> true, </a:t>
            </a:r>
            <a:r>
              <a:rPr dirty="0" err="1">
                <a:solidFill>
                  <a:srgbClr val="A6A6A6"/>
                </a:solidFill>
              </a:rPr>
              <a:t>пропустить</a:t>
            </a:r>
            <a:r>
              <a:rPr dirty="0">
                <a:solidFill>
                  <a:srgbClr val="A6A6A6"/>
                </a:solidFill>
              </a:rPr>
              <a:t> </a:t>
            </a:r>
            <a:r>
              <a:rPr dirty="0" err="1">
                <a:solidFill>
                  <a:srgbClr val="A6A6A6"/>
                </a:solidFill>
              </a:rPr>
              <a:t>оставшуюся</a:t>
            </a:r>
            <a:r>
              <a:rPr dirty="0">
                <a:solidFill>
                  <a:srgbClr val="A6A6A6"/>
                </a:solidFill>
              </a:rPr>
              <a:t> </a:t>
            </a:r>
            <a:r>
              <a:rPr dirty="0" err="1">
                <a:solidFill>
                  <a:srgbClr val="A6A6A6"/>
                </a:solidFill>
              </a:rPr>
              <a:t>часть</a:t>
            </a:r>
            <a:r>
              <a:rPr dirty="0">
                <a:solidFill>
                  <a:srgbClr val="A6A6A6"/>
                </a:solidFill>
              </a:rPr>
              <a:t> </a:t>
            </a:r>
            <a:r>
              <a:rPr dirty="0" err="1">
                <a:solidFill>
                  <a:srgbClr val="A6A6A6"/>
                </a:solidFill>
              </a:rPr>
              <a:t>тела</a:t>
            </a:r>
            <a:r>
              <a:rPr dirty="0">
                <a:solidFill>
                  <a:srgbClr val="A6A6A6"/>
                </a:solidFill>
              </a:rPr>
              <a:t> </a:t>
            </a:r>
            <a:r>
              <a:rPr dirty="0" err="1">
                <a:solidFill>
                  <a:srgbClr val="A6A6A6"/>
                </a:solidFill>
              </a:rPr>
              <a:t>цикла</a:t>
            </a:r>
            <a:endParaRPr dirty="0">
              <a:solidFill>
                <a:srgbClr val="A6A6A6"/>
              </a:solidFill>
            </a:endParaRPr>
          </a:p>
          <a:p>
            <a:r>
              <a:rPr dirty="0"/>
              <a:t>  if (</a:t>
            </a:r>
            <a:r>
              <a:rPr dirty="0" err="1">
                <a:solidFill>
                  <a:schemeClr val="accent1">
                    <a:satOff val="-4409"/>
                    <a:lumOff val="-10509"/>
                  </a:schemeClr>
                </a:solidFill>
              </a:rPr>
              <a:t>i</a:t>
            </a:r>
            <a:r>
              <a:rPr dirty="0"/>
              <a:t> </a:t>
            </a:r>
            <a:r>
              <a:rPr dirty="0">
                <a:solidFill>
                  <a:schemeClr val="accent6">
                    <a:satOff val="-35873"/>
                    <a:lumOff val="-12431"/>
                  </a:schemeClr>
                </a:solidFill>
              </a:rPr>
              <a:t>% 2</a:t>
            </a:r>
            <a:r>
              <a:rPr dirty="0"/>
              <a:t> == 0) </a:t>
            </a:r>
            <a:r>
              <a:rPr dirty="0">
                <a:solidFill>
                  <a:schemeClr val="accent1"/>
                </a:solidFill>
              </a:rPr>
              <a:t>continue; </a:t>
            </a:r>
            <a:r>
              <a:rPr dirty="0">
                <a:solidFill>
                  <a:srgbClr val="A7A7A7"/>
                </a:solidFill>
              </a:rPr>
              <a:t>// 2, 4, 6, 8</a:t>
            </a:r>
            <a:endParaRPr dirty="0">
              <a:solidFill>
                <a:schemeClr val="accent1"/>
              </a:solidFill>
            </a:endParaRPr>
          </a:p>
          <a:p>
            <a:endParaRPr dirty="0">
              <a:solidFill>
                <a:schemeClr val="accent1"/>
              </a:solidFill>
            </a:endParaRPr>
          </a:p>
          <a:p>
            <a:r>
              <a:rPr dirty="0"/>
              <a:t>  alert(</a:t>
            </a:r>
            <a:r>
              <a:rPr dirty="0" err="1">
                <a:solidFill>
                  <a:schemeClr val="accent1">
                    <a:satOff val="-4409"/>
                    <a:lumOff val="-10509"/>
                  </a:schemeClr>
                </a:solidFill>
              </a:rPr>
              <a:t>i</a:t>
            </a:r>
            <a:r>
              <a:rPr dirty="0"/>
              <a:t>); </a:t>
            </a:r>
            <a:r>
              <a:rPr dirty="0">
                <a:solidFill>
                  <a:srgbClr val="A6A6A6"/>
                </a:solidFill>
              </a:rPr>
              <a:t>// 1, 3, 5, 7, 9</a:t>
            </a:r>
          </a:p>
          <a:p>
            <a:r>
              <a:rPr dirty="0"/>
              <a:t>}</a:t>
            </a:r>
          </a:p>
        </p:txBody>
      </p:sp>
      <p:pic>
        <p:nvPicPr>
          <p:cNvPr id="140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4228" y="3003798"/>
            <a:ext cx="1704767" cy="1701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94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0"/>
            <a:ext cx="10972711" cy="61721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9577" y="3291830"/>
            <a:ext cx="768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Избранные</a:t>
            </a:r>
            <a:r>
              <a:rPr lang="ru-RU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объекты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ru-R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48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1997 – стандарт </a:t>
            </a:r>
            <a:r>
              <a:rPr lang="en-US" dirty="0" smtClean="0"/>
              <a:t>ECMA-262</a:t>
            </a:r>
          </a:p>
          <a:p>
            <a:endParaRPr lang="en-US" dirty="0"/>
          </a:p>
          <a:p>
            <a:r>
              <a:rPr lang="en-US" dirty="0" smtClean="0"/>
              <a:t>2001 – Apple </a:t>
            </a:r>
            <a:r>
              <a:rPr lang="ru-RU" dirty="0" smtClean="0"/>
              <a:t>начала работы над </a:t>
            </a:r>
            <a:r>
              <a:rPr lang="en-US" dirty="0" err="1" smtClean="0"/>
              <a:t>WebKit</a:t>
            </a:r>
            <a:endParaRPr lang="ru-RU" dirty="0" smtClean="0"/>
          </a:p>
          <a:p>
            <a:endParaRPr lang="ru-RU" dirty="0"/>
          </a:p>
          <a:p>
            <a:r>
              <a:rPr lang="ru-RU" dirty="0">
                <a:solidFill>
                  <a:srgbClr val="C00000"/>
                </a:solidFill>
              </a:rPr>
              <a:t>2008 – </a:t>
            </a:r>
            <a:r>
              <a:rPr lang="en-US" dirty="0">
                <a:solidFill>
                  <a:srgbClr val="C00000"/>
                </a:solidFill>
              </a:rPr>
              <a:t>Google </a:t>
            </a:r>
            <a:r>
              <a:rPr lang="ru-RU" dirty="0">
                <a:solidFill>
                  <a:srgbClr val="C00000"/>
                </a:solidFill>
              </a:rPr>
              <a:t>выпускает </a:t>
            </a:r>
            <a:r>
              <a:rPr lang="en-US" dirty="0">
                <a:solidFill>
                  <a:srgbClr val="C00000"/>
                </a:solidFill>
              </a:rPr>
              <a:t>Chromium</a:t>
            </a:r>
            <a:r>
              <a:rPr lang="ru-RU" dirty="0">
                <a:solidFill>
                  <a:srgbClr val="C00000"/>
                </a:solidFill>
              </a:rPr>
              <a:t> и </a:t>
            </a:r>
            <a:r>
              <a:rPr lang="en-US" b="1" dirty="0">
                <a:solidFill>
                  <a:srgbClr val="C00000"/>
                </a:solidFill>
              </a:rPr>
              <a:t>V8</a:t>
            </a:r>
            <a:endParaRPr lang="ru-RU" b="1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2009 – </a:t>
            </a:r>
            <a:r>
              <a:rPr lang="ru-RU" dirty="0" smtClean="0">
                <a:solidFill>
                  <a:srgbClr val="0070C0"/>
                </a:solidFill>
              </a:rPr>
              <a:t>релиз </a:t>
            </a:r>
            <a:r>
              <a:rPr lang="en-US" dirty="0" smtClean="0">
                <a:solidFill>
                  <a:srgbClr val="0070C0"/>
                </a:solidFill>
              </a:rPr>
              <a:t>Node.js, ECMAScript 5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2015 – ECMAScript 2015 (ES6),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</a:rPr>
              <a:t>компилятор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Babel</a:t>
            </a: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291830"/>
            <a:ext cx="1688976" cy="16889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067694"/>
            <a:ext cx="2337048" cy="9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 sum(a,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571" y="222448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Function Declaration</a:t>
            </a:r>
            <a:endParaRPr lang="ru-RU" dirty="0" smtClean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 smtClean="0">
                <a:solidFill>
                  <a:srgbClr val="C00000"/>
                </a:solidFill>
              </a:rPr>
              <a:t>Объявление функции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317869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sum(1, 2)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function </a:t>
            </a:r>
            <a:r>
              <a:rPr lang="en-US" dirty="0" smtClean="0"/>
              <a:t>sum(a,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sum(10, 20)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30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/>
              <a:t> sum =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222448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Function Expression</a:t>
            </a:r>
            <a:r>
              <a:rPr lang="ru-RU" dirty="0" smtClean="0">
                <a:solidFill>
                  <a:srgbClr val="C00000"/>
                </a:solidFill>
              </a:rPr>
              <a:t/>
            </a:r>
            <a:br>
              <a:rPr lang="ru-RU" dirty="0" smtClean="0">
                <a:solidFill>
                  <a:srgbClr val="C00000"/>
                </a:solidFill>
              </a:rPr>
            </a:br>
            <a:endParaRPr lang="en-US" dirty="0" smtClean="0">
              <a:solidFill>
                <a:srgbClr val="C00000"/>
              </a:solidFill>
            </a:endParaRPr>
          </a:p>
          <a:p>
            <a:r>
              <a:rPr lang="ru-RU" dirty="0" smtClean="0">
                <a:solidFill>
                  <a:srgbClr val="C00000"/>
                </a:solidFill>
              </a:rPr>
              <a:t>Функциональное выражение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sum(1, 2);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/>
              <a:t> sum =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sum(10, 20);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sum(1, 2); </a:t>
            </a:r>
            <a:r>
              <a:rPr lang="en-US" dirty="0" smtClean="0">
                <a:solidFill>
                  <a:srgbClr val="C00000"/>
                </a:solidFill>
              </a:rPr>
              <a:t>// </a:t>
            </a:r>
            <a:r>
              <a:rPr lang="en-US" dirty="0" err="1" smtClean="0">
                <a:solidFill>
                  <a:srgbClr val="C00000"/>
                </a:solidFill>
              </a:rPr>
              <a:t>TypeError</a:t>
            </a:r>
            <a:r>
              <a:rPr lang="en-US" dirty="0" smtClean="0">
                <a:solidFill>
                  <a:srgbClr val="C00000"/>
                </a:solidFill>
              </a:rPr>
              <a:t>: sum is not a function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/>
              <a:t> sum =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sum(10, 20);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30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sum(1, 2);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let</a:t>
            </a:r>
            <a:r>
              <a:rPr lang="en-US" dirty="0" smtClean="0"/>
              <a:t> sum =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sum(10, 20);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sum(1, 2); </a:t>
            </a:r>
            <a:r>
              <a:rPr lang="en-US" dirty="0" smtClean="0">
                <a:solidFill>
                  <a:srgbClr val="C00000"/>
                </a:solidFill>
              </a:rPr>
              <a:t>// </a:t>
            </a:r>
            <a:r>
              <a:rPr lang="en-US" dirty="0" err="1" smtClean="0">
                <a:solidFill>
                  <a:srgbClr val="C00000"/>
                </a:solidFill>
              </a:rPr>
              <a:t>ReferenceError</a:t>
            </a:r>
            <a:r>
              <a:rPr lang="en-US" dirty="0" smtClean="0">
                <a:solidFill>
                  <a:srgbClr val="C00000"/>
                </a:solidFill>
              </a:rPr>
              <a:t>: sum is not defined</a:t>
            </a:r>
            <a:endParaRPr lang="ru-RU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let</a:t>
            </a:r>
            <a:r>
              <a:rPr lang="en-US" dirty="0" smtClean="0"/>
              <a:t> sum = </a:t>
            </a:r>
            <a:r>
              <a:rPr lang="en-US" dirty="0" smtClean="0">
                <a:solidFill>
                  <a:srgbClr val="0070C0"/>
                </a:solidFill>
              </a:rPr>
              <a:t>function</a:t>
            </a:r>
            <a:r>
              <a:rPr lang="en-US" dirty="0" smtClean="0"/>
              <a:t>(a, b) {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return a + b;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sum(10, 20);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30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аргумент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/>
              <a:t>function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getData</a:t>
            </a:r>
            <a:r>
              <a:rPr lang="en-US" sz="1800" dirty="0">
                <a:solidFill>
                  <a:srgbClr val="000000"/>
                </a:solidFill>
              </a:rPr>
              <a:t>(id,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errback</a:t>
            </a:r>
            <a:r>
              <a:rPr lang="en-US" sz="1800" dirty="0">
                <a:solidFill>
                  <a:srgbClr val="000000"/>
                </a:solidFill>
              </a:rPr>
              <a:t>) {</a:t>
            </a:r>
          </a:p>
          <a:p>
            <a:pPr marL="0" indent="0" defTabSz="457200"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 smtClean="0"/>
              <a:t>    </a:t>
            </a:r>
            <a:r>
              <a:rPr lang="en-US" sz="1800" dirty="0">
                <a:solidFill>
                  <a:srgbClr val="0000FF"/>
                </a:solidFill>
              </a:rPr>
              <a:t>let</a:t>
            </a:r>
            <a:r>
              <a:rPr lang="en-US" sz="1800" dirty="0"/>
              <a:t> result = </a:t>
            </a:r>
            <a:r>
              <a:rPr lang="en-US" sz="1800" dirty="0" err="1"/>
              <a:t>getFromDB</a:t>
            </a:r>
            <a:r>
              <a:rPr lang="en-US" sz="1800" dirty="0"/>
              <a:t>(id);</a:t>
            </a:r>
          </a:p>
          <a:p>
            <a:pPr marL="0" indent="0" defTabSz="457200"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/>
              <a:t>    </a:t>
            </a:r>
            <a:r>
              <a:rPr lang="en-US" sz="1800" dirty="0">
                <a:solidFill>
                  <a:srgbClr val="0000FF"/>
                </a:solidFill>
              </a:rPr>
              <a:t>return</a:t>
            </a:r>
            <a:r>
              <a:rPr lang="en-US" sz="1800" dirty="0"/>
              <a:t> result</a:t>
            </a:r>
          </a:p>
          <a:p>
            <a:pPr marL="0" indent="0" defTabSz="457200"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/>
              <a:t>        ?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sz="1800" dirty="0"/>
              <a:t>(result)</a:t>
            </a:r>
          </a:p>
          <a:p>
            <a:pPr marL="0" indent="0" defTabSz="457200"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/>
              <a:t>        </a:t>
            </a:r>
            <a:r>
              <a:rPr lang="en-US" sz="1800" dirty="0" smtClean="0"/>
              <a:t>: </a:t>
            </a:r>
            <a:r>
              <a:rPr lang="en-US" sz="1800" dirty="0" err="1">
                <a:solidFill>
                  <a:srgbClr val="C00000"/>
                </a:solidFill>
              </a:rPr>
              <a:t>errback</a:t>
            </a:r>
            <a:r>
              <a:rPr lang="en-US" sz="1800" dirty="0"/>
              <a:t>();</a:t>
            </a:r>
          </a:p>
          <a:p>
            <a:pPr marL="0" indent="0" defTabSz="457200"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800" dirty="0" smtClean="0"/>
              <a:t>}</a:t>
            </a:r>
            <a:r>
              <a:rPr lang="ru-RU" sz="1800" dirty="0" smtClean="0"/>
              <a:t/>
            </a:r>
            <a:br>
              <a:rPr lang="ru-RU" sz="1800" dirty="0" smtClean="0"/>
            </a:br>
            <a:endParaRPr lang="en-US" sz="1800" dirty="0"/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39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аргумент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defTabSz="457200">
              <a:lnSpc>
                <a:spcPct val="120000"/>
              </a:lnSpc>
              <a:buNone/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function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getData</a:t>
            </a:r>
            <a:r>
              <a:rPr lang="en-US" dirty="0">
                <a:solidFill>
                  <a:srgbClr val="000000"/>
                </a:solidFill>
              </a:rPr>
              <a:t>(id,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errback</a:t>
            </a:r>
            <a:r>
              <a:rPr lang="en-US" dirty="0">
                <a:solidFill>
                  <a:srgbClr val="000000"/>
                </a:solidFill>
              </a:rPr>
              <a:t>) {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smtClean="0"/>
              <a:t>    </a:t>
            </a:r>
            <a:r>
              <a:rPr lang="en-US" dirty="0">
                <a:solidFill>
                  <a:srgbClr val="0000FF"/>
                </a:solidFill>
              </a:rPr>
              <a:t>let</a:t>
            </a:r>
            <a:r>
              <a:rPr lang="en-US" dirty="0"/>
              <a:t> result = </a:t>
            </a:r>
            <a:r>
              <a:rPr lang="en-US" dirty="0" err="1"/>
              <a:t>getFromDB</a:t>
            </a:r>
            <a:r>
              <a:rPr lang="en-US" dirty="0"/>
              <a:t>(id);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/>
              <a:t> result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    ?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dirty="0"/>
              <a:t>(result)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    </a:t>
            </a:r>
            <a:r>
              <a:rPr lang="en-US" dirty="0" smtClean="0"/>
              <a:t>: </a:t>
            </a:r>
            <a:r>
              <a:rPr lang="en-US" dirty="0" err="1">
                <a:solidFill>
                  <a:srgbClr val="C00000"/>
                </a:solidFill>
              </a:rPr>
              <a:t>errback</a:t>
            </a:r>
            <a:r>
              <a:rPr lang="en-US" dirty="0"/>
              <a:t>();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smtClean="0"/>
              <a:t>}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err="1" smtClean="0"/>
              <a:t>getData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en-US" dirty="0"/>
              <a:t>,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(res) { </a:t>
            </a:r>
            <a:r>
              <a:rPr lang="en-US" dirty="0" err="1"/>
              <a:t>setToElement</a:t>
            </a:r>
            <a:r>
              <a:rPr lang="en-US" dirty="0"/>
              <a:t>(res); },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function</a:t>
            </a:r>
            <a:r>
              <a:rPr lang="en-US" dirty="0"/>
              <a:t>() { alert(</a:t>
            </a:r>
            <a:r>
              <a:rPr lang="en-US" dirty="0">
                <a:solidFill>
                  <a:srgbClr val="A31515"/>
                </a:solidFill>
              </a:rPr>
              <a:t>'</a:t>
            </a:r>
            <a:r>
              <a:rPr lang="ru-RU" dirty="0">
                <a:solidFill>
                  <a:srgbClr val="A31515"/>
                </a:solidFill>
              </a:rPr>
              <a:t>Ошибка получения!'</a:t>
            </a:r>
            <a:r>
              <a:rPr lang="ru-RU" dirty="0"/>
              <a:t>); }</a:t>
            </a:r>
            <a:endParaRPr lang="ru-RU" dirty="0">
              <a:solidFill>
                <a:srgbClr val="A31515"/>
              </a:solidFill>
            </a:endParaRP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ru-RU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74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аргумент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defTabSz="457200">
              <a:lnSpc>
                <a:spcPct val="120000"/>
              </a:lnSpc>
              <a:buNone/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function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getData</a:t>
            </a:r>
            <a:r>
              <a:rPr lang="en-US" dirty="0">
                <a:solidFill>
                  <a:srgbClr val="000000"/>
                </a:solidFill>
              </a:rPr>
              <a:t>(id,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errback</a:t>
            </a:r>
            <a:r>
              <a:rPr lang="en-US" dirty="0">
                <a:solidFill>
                  <a:srgbClr val="000000"/>
                </a:solidFill>
              </a:rPr>
              <a:t>) {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smtClean="0"/>
              <a:t>    </a:t>
            </a:r>
            <a:r>
              <a:rPr lang="en-US" dirty="0">
                <a:solidFill>
                  <a:srgbClr val="0000FF"/>
                </a:solidFill>
              </a:rPr>
              <a:t>let</a:t>
            </a:r>
            <a:r>
              <a:rPr lang="en-US" dirty="0"/>
              <a:t> result = </a:t>
            </a:r>
            <a:r>
              <a:rPr lang="en-US" dirty="0" err="1"/>
              <a:t>getFromDB</a:t>
            </a:r>
            <a:r>
              <a:rPr lang="en-US" dirty="0"/>
              <a:t>(id);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/>
              <a:t> result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    ?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callback</a:t>
            </a:r>
            <a:r>
              <a:rPr lang="en-US" dirty="0"/>
              <a:t>(result)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    </a:t>
            </a:r>
            <a:r>
              <a:rPr lang="en-US" dirty="0" smtClean="0"/>
              <a:t>: </a:t>
            </a:r>
            <a:r>
              <a:rPr lang="en-US" dirty="0" err="1">
                <a:solidFill>
                  <a:srgbClr val="C00000"/>
                </a:solidFill>
              </a:rPr>
              <a:t>errback</a:t>
            </a:r>
            <a:r>
              <a:rPr lang="en-US" dirty="0"/>
              <a:t>();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smtClean="0"/>
              <a:t>}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 err="1" smtClean="0"/>
              <a:t>getData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en-US" dirty="0"/>
              <a:t>,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(res) { </a:t>
            </a:r>
            <a:r>
              <a:rPr lang="en-US" dirty="0" err="1"/>
              <a:t>setToElement</a:t>
            </a:r>
            <a:r>
              <a:rPr lang="en-US" dirty="0"/>
              <a:t>(res); },</a:t>
            </a: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function</a:t>
            </a:r>
            <a:r>
              <a:rPr lang="en-US" dirty="0"/>
              <a:t>() { alert(</a:t>
            </a:r>
            <a:r>
              <a:rPr lang="en-US" dirty="0">
                <a:solidFill>
                  <a:srgbClr val="A31515"/>
                </a:solidFill>
              </a:rPr>
              <a:t>'</a:t>
            </a:r>
            <a:r>
              <a:rPr lang="ru-RU" dirty="0">
                <a:solidFill>
                  <a:srgbClr val="A31515"/>
                </a:solidFill>
              </a:rPr>
              <a:t>Ошибка получения!'</a:t>
            </a:r>
            <a:r>
              <a:rPr lang="ru-RU" dirty="0"/>
              <a:t>); }</a:t>
            </a:r>
            <a:endParaRPr lang="ru-RU" dirty="0">
              <a:solidFill>
                <a:srgbClr val="A31515"/>
              </a:solidFill>
            </a:endParaRPr>
          </a:p>
          <a:p>
            <a:pPr marL="0" indent="0" defTabSz="457200">
              <a:lnSpc>
                <a:spcPct val="120000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ru-RU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9592" y="4083918"/>
            <a:ext cx="4228642" cy="803354"/>
            <a:chOff x="9455258" y="12652870"/>
            <a:chExt cx="4228642" cy="803354"/>
          </a:xfrm>
        </p:grpSpPr>
        <p:pic>
          <p:nvPicPr>
            <p:cNvPr id="5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55258" y="12652870"/>
              <a:ext cx="4147993" cy="803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Прямоугольник 1"/>
            <p:cNvSpPr txBox="1"/>
            <p:nvPr/>
          </p:nvSpPr>
          <p:spPr>
            <a:xfrm>
              <a:off x="9612560" y="12869881"/>
              <a:ext cx="407134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dirty="0" err="1"/>
                <a:t>Анонимные</a:t>
              </a:r>
              <a:r>
                <a:rPr dirty="0"/>
                <a:t> </a:t>
              </a:r>
              <a:r>
                <a:rPr dirty="0" err="1"/>
                <a:t>функции</a:t>
              </a:r>
              <a:endParaRPr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Популярность - индекс </a:t>
            </a:r>
            <a:r>
              <a:rPr lang="en-US" dirty="0" smtClean="0"/>
              <a:t>TIOBE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1057251"/>
            <a:ext cx="6849690" cy="39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67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Функция </a:t>
            </a:r>
            <a:r>
              <a:rPr lang="ru-RU" b="1" dirty="0"/>
              <a:t>– тоже объект, ее можно сохранить в любую переменную</a:t>
            </a:r>
            <a:r>
              <a:rPr lang="en-US" b="1" dirty="0"/>
              <a:t> </a:t>
            </a:r>
            <a:r>
              <a:rPr lang="ru-RU" b="1" dirty="0"/>
              <a:t>и вызвать через </a:t>
            </a:r>
            <a:r>
              <a:rPr lang="en-US" b="1" dirty="0"/>
              <a:t>()</a:t>
            </a:r>
            <a:r>
              <a:rPr lang="ru-RU" b="1" dirty="0" smtClean="0"/>
              <a:t>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7200" y="2210470"/>
            <a:ext cx="231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 </a:t>
            </a:r>
            <a:r>
              <a:rPr lang="en-US" dirty="0"/>
              <a:t>sum(a, b) {</a:t>
            </a:r>
            <a:br>
              <a:rPr lang="en-US" dirty="0"/>
            </a:br>
            <a:r>
              <a:rPr lang="en-US" dirty="0"/>
              <a:t>   return a + b;</a:t>
            </a:r>
            <a:br>
              <a:rPr lang="en-US" dirty="0"/>
            </a:br>
            <a:r>
              <a:rPr lang="en-US" dirty="0"/>
              <a:t>}</a:t>
            </a:r>
            <a:endParaRPr lang="ru-RU" dirty="0"/>
          </a:p>
          <a:p>
            <a:endParaRPr lang="ru-RU" b="1" dirty="0"/>
          </a:p>
          <a:p>
            <a:r>
              <a:rPr lang="en-US" dirty="0" err="1"/>
              <a:t>const</a:t>
            </a:r>
            <a:r>
              <a:rPr lang="en-US" dirty="0"/>
              <a:t> sum2 = sum;</a:t>
            </a:r>
          </a:p>
          <a:p>
            <a:r>
              <a:rPr lang="en-US" dirty="0"/>
              <a:t>sum2(1, 2);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объект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6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67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Функция </a:t>
            </a:r>
            <a:r>
              <a:rPr lang="ru-RU" b="1" dirty="0"/>
              <a:t>– тоже объект, ее можно сохранить в любую переменную</a:t>
            </a:r>
            <a:r>
              <a:rPr lang="en-US" b="1" dirty="0"/>
              <a:t> </a:t>
            </a:r>
            <a:r>
              <a:rPr lang="ru-RU" b="1" dirty="0"/>
              <a:t>и вызвать через </a:t>
            </a:r>
            <a:r>
              <a:rPr lang="en-US" b="1" dirty="0"/>
              <a:t>()</a:t>
            </a:r>
            <a:r>
              <a:rPr lang="ru-RU" b="1" dirty="0" smtClean="0"/>
              <a:t>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07904" y="22046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= { a: 5, b: 10 };</a:t>
            </a:r>
          </a:p>
          <a:p>
            <a:r>
              <a:rPr lang="en-US" dirty="0" err="1"/>
              <a:t>obj.sum</a:t>
            </a:r>
            <a:r>
              <a:rPr lang="en-US" dirty="0"/>
              <a:t> = </a:t>
            </a:r>
            <a:r>
              <a:rPr lang="en-US" dirty="0" smtClean="0"/>
              <a:t>sum;</a:t>
            </a:r>
          </a:p>
          <a:p>
            <a:r>
              <a:rPr lang="en-US" dirty="0" err="1" smtClean="0"/>
              <a:t>obj.sum</a:t>
            </a:r>
            <a:r>
              <a:rPr lang="en-US" dirty="0" smtClean="0"/>
              <a:t>(</a:t>
            </a:r>
            <a:r>
              <a:rPr lang="en-US" dirty="0" err="1" smtClean="0"/>
              <a:t>obj.a</a:t>
            </a:r>
            <a:r>
              <a:rPr lang="en-US" dirty="0" smtClean="0"/>
              <a:t>, </a:t>
            </a:r>
            <a:r>
              <a:rPr lang="en-US" dirty="0" err="1" smtClean="0"/>
              <a:t>obj.b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15;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2210470"/>
            <a:ext cx="231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 </a:t>
            </a:r>
            <a:r>
              <a:rPr lang="en-US" dirty="0"/>
              <a:t>sum(a, b) {</a:t>
            </a:r>
            <a:br>
              <a:rPr lang="en-US" dirty="0"/>
            </a:br>
            <a:r>
              <a:rPr lang="en-US" dirty="0"/>
              <a:t>   return a + b;</a:t>
            </a:r>
            <a:br>
              <a:rPr lang="en-US" dirty="0"/>
            </a:br>
            <a:r>
              <a:rPr lang="en-US" dirty="0"/>
              <a:t>}</a:t>
            </a:r>
            <a:endParaRPr lang="ru-RU" dirty="0"/>
          </a:p>
          <a:p>
            <a:endParaRPr lang="ru-RU" b="1" dirty="0"/>
          </a:p>
          <a:p>
            <a:r>
              <a:rPr lang="en-US" dirty="0" err="1"/>
              <a:t>const</a:t>
            </a:r>
            <a:r>
              <a:rPr lang="en-US" dirty="0"/>
              <a:t> sum2 = sum;</a:t>
            </a:r>
          </a:p>
          <a:p>
            <a:r>
              <a:rPr lang="en-US" dirty="0"/>
              <a:t>sum2(1, 2);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объект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67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Функция </a:t>
            </a:r>
            <a:r>
              <a:rPr lang="ru-RU" b="1" dirty="0"/>
              <a:t>– тоже объект, ее можно сохранить в любую переменную</a:t>
            </a:r>
            <a:r>
              <a:rPr lang="en-US" b="1" dirty="0"/>
              <a:t> </a:t>
            </a:r>
            <a:r>
              <a:rPr lang="ru-RU" b="1" dirty="0"/>
              <a:t>и вызвать через </a:t>
            </a:r>
            <a:r>
              <a:rPr lang="en-US" b="1" dirty="0"/>
              <a:t>()</a:t>
            </a:r>
            <a:r>
              <a:rPr lang="ru-RU" b="1" dirty="0" smtClean="0"/>
              <a:t>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07854"/>
            <a:ext cx="1635646" cy="16356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07904" y="22046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= { a: 5, b: 10 };</a:t>
            </a:r>
          </a:p>
          <a:p>
            <a:r>
              <a:rPr lang="en-US" dirty="0" err="1"/>
              <a:t>obj.sum</a:t>
            </a:r>
            <a:r>
              <a:rPr lang="en-US" dirty="0"/>
              <a:t> = </a:t>
            </a:r>
            <a:r>
              <a:rPr lang="en-US" dirty="0" smtClean="0"/>
              <a:t>sum;</a:t>
            </a:r>
          </a:p>
          <a:p>
            <a:r>
              <a:rPr lang="en-US" dirty="0" err="1" smtClean="0"/>
              <a:t>obj.sum</a:t>
            </a:r>
            <a:r>
              <a:rPr lang="en-US" dirty="0" smtClean="0"/>
              <a:t>(</a:t>
            </a:r>
            <a:r>
              <a:rPr lang="en-US" dirty="0" err="1" smtClean="0"/>
              <a:t>obj.a</a:t>
            </a:r>
            <a:r>
              <a:rPr lang="en-US" dirty="0" smtClean="0"/>
              <a:t>, </a:t>
            </a:r>
            <a:r>
              <a:rPr lang="en-US" dirty="0" err="1" smtClean="0"/>
              <a:t>obj.b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15;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2210470"/>
            <a:ext cx="231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 </a:t>
            </a:r>
            <a:r>
              <a:rPr lang="en-US" dirty="0"/>
              <a:t>sum(a, b) {</a:t>
            </a:r>
            <a:br>
              <a:rPr lang="en-US" dirty="0"/>
            </a:br>
            <a:r>
              <a:rPr lang="en-US" dirty="0"/>
              <a:t>   return a + b;</a:t>
            </a:r>
            <a:br>
              <a:rPr lang="en-US" dirty="0"/>
            </a:br>
            <a:r>
              <a:rPr lang="en-US" dirty="0"/>
              <a:t>}</a:t>
            </a:r>
            <a:endParaRPr lang="ru-RU" dirty="0"/>
          </a:p>
          <a:p>
            <a:endParaRPr lang="ru-RU" b="1" dirty="0"/>
          </a:p>
          <a:p>
            <a:r>
              <a:rPr lang="en-US" dirty="0" err="1"/>
              <a:t>const</a:t>
            </a:r>
            <a:r>
              <a:rPr lang="en-US" dirty="0"/>
              <a:t> sum2 = sum;</a:t>
            </a:r>
          </a:p>
          <a:p>
            <a:r>
              <a:rPr lang="en-US" dirty="0"/>
              <a:t>sum2(1, 2);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707904" y="345906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=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 sum: sum</a:t>
            </a:r>
          </a:p>
          <a:p>
            <a:r>
              <a:rPr lang="en-US" dirty="0" smtClean="0"/>
              <a:t>};</a:t>
            </a:r>
            <a:endParaRPr lang="en-US" dirty="0"/>
          </a:p>
          <a:p>
            <a:r>
              <a:rPr lang="en-US" dirty="0" err="1" smtClean="0"/>
              <a:t>obj.sum</a:t>
            </a:r>
            <a:r>
              <a:rPr lang="en-US" dirty="0" smtClean="0"/>
              <a:t>(-10, 1)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15;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как объект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12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541094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fruits = ['</a:t>
            </a:r>
            <a:r>
              <a:rPr lang="ru-RU" sz="1700" dirty="0" smtClean="0"/>
              <a:t>Яблоко'</a:t>
            </a:r>
            <a:r>
              <a:rPr lang="en-US" sz="1700" dirty="0" smtClean="0"/>
              <a:t>, '</a:t>
            </a:r>
            <a:r>
              <a:rPr lang="ru-RU" sz="1700" dirty="0" smtClean="0"/>
              <a:t>Банан'</a:t>
            </a:r>
            <a:r>
              <a:rPr lang="en-US" sz="1700" dirty="0" smtClean="0"/>
              <a:t>];</a:t>
            </a:r>
          </a:p>
          <a:p>
            <a:pPr marL="0" indent="0">
              <a:buNone/>
            </a:pPr>
            <a:r>
              <a:rPr lang="en-US" sz="1700" dirty="0" err="1" smtClean="0"/>
              <a:t>fruits.lenth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2</a:t>
            </a:r>
            <a:r>
              <a:rPr lang="en-US" sz="1700" dirty="0" smtClean="0"/>
              <a:t>;</a:t>
            </a:r>
            <a:endParaRPr lang="ru-RU" sz="1700" dirty="0" smtClean="0"/>
          </a:p>
          <a:p>
            <a:pPr marL="0" indent="0">
              <a:buNone/>
            </a:pPr>
            <a:endParaRPr lang="ru-RU" sz="1700" dirty="0" smtClean="0"/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541094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fruits </a:t>
            </a:r>
            <a:r>
              <a:rPr lang="en-US" sz="1700" dirty="0"/>
              <a:t>= [</a:t>
            </a:r>
            <a:r>
              <a:rPr lang="en-US" sz="1700" dirty="0" smtClean="0"/>
              <a:t>'</a:t>
            </a:r>
            <a:r>
              <a:rPr lang="ru-RU" sz="1700" dirty="0" smtClean="0"/>
              <a:t>Яблоко'</a:t>
            </a:r>
            <a:r>
              <a:rPr lang="en-US" sz="1700" dirty="0"/>
              <a:t>, </a:t>
            </a:r>
            <a:r>
              <a:rPr lang="en-US" sz="1700" dirty="0" smtClean="0"/>
              <a:t>'</a:t>
            </a:r>
            <a:r>
              <a:rPr lang="ru-RU" sz="1700" dirty="0" smtClean="0"/>
              <a:t>Банан'</a:t>
            </a:r>
            <a:r>
              <a:rPr lang="en-US" sz="1700" dirty="0" smtClean="0"/>
              <a:t>];</a:t>
            </a:r>
          </a:p>
          <a:p>
            <a:pPr marL="0" indent="0">
              <a:buNone/>
            </a:pPr>
            <a:r>
              <a:rPr lang="en-US" sz="1700" dirty="0" err="1" smtClean="0"/>
              <a:t>fruits.lenth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2</a:t>
            </a:r>
            <a:r>
              <a:rPr lang="en-US" sz="1700" dirty="0" smtClean="0"/>
              <a:t>;</a:t>
            </a:r>
            <a:endParaRPr lang="ru-RU" sz="1700" dirty="0" smtClean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first = fruits[0];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Яблоко</a:t>
            </a:r>
            <a:endParaRPr lang="en-US" sz="17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1700" dirty="0" err="1"/>
              <a:t>var</a:t>
            </a:r>
            <a:r>
              <a:rPr lang="en-US" sz="1700" dirty="0"/>
              <a:t> </a:t>
            </a:r>
            <a:r>
              <a:rPr lang="en-US" sz="1700" dirty="0" err="1"/>
              <a:t>lastIndex</a:t>
            </a:r>
            <a:r>
              <a:rPr lang="en-US" sz="1700" dirty="0"/>
              <a:t> = </a:t>
            </a:r>
            <a:r>
              <a:rPr lang="en-US" sz="1700" dirty="0" err="1"/>
              <a:t>fruits.length</a:t>
            </a:r>
            <a:r>
              <a:rPr lang="en-US" sz="1700" dirty="0"/>
              <a:t> – 1;</a:t>
            </a:r>
            <a:endParaRPr lang="ru-RU" sz="17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last = </a:t>
            </a:r>
            <a:r>
              <a:rPr lang="en-US" sz="1700" dirty="0"/>
              <a:t>fruits[</a:t>
            </a:r>
            <a:r>
              <a:rPr lang="en-US" sz="1700" dirty="0" err="1"/>
              <a:t>lastIndex</a:t>
            </a:r>
            <a:r>
              <a:rPr lang="en-US" sz="1700" dirty="0"/>
              <a:t>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Банан</a:t>
            </a:r>
            <a:endParaRPr lang="ru-RU" sz="1700" dirty="0"/>
          </a:p>
          <a:p>
            <a:pPr marL="0" indent="0">
              <a:buNone/>
            </a:pPr>
            <a:endParaRPr lang="ru-RU" sz="1700" dirty="0"/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5266928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fruits </a:t>
            </a:r>
            <a:r>
              <a:rPr lang="en-US" sz="1700" dirty="0"/>
              <a:t>= [</a:t>
            </a:r>
            <a:r>
              <a:rPr lang="en-US" sz="1700" dirty="0" smtClean="0"/>
              <a:t>'</a:t>
            </a:r>
            <a:r>
              <a:rPr lang="ru-RU" sz="1700" dirty="0" smtClean="0"/>
              <a:t>Яблоко'</a:t>
            </a:r>
            <a:r>
              <a:rPr lang="en-US" sz="1700" dirty="0"/>
              <a:t>, </a:t>
            </a:r>
            <a:r>
              <a:rPr lang="en-US" sz="1700" dirty="0" smtClean="0"/>
              <a:t>'</a:t>
            </a:r>
            <a:r>
              <a:rPr lang="ru-RU" sz="1700" dirty="0" smtClean="0"/>
              <a:t>Банан'</a:t>
            </a:r>
            <a:r>
              <a:rPr lang="en-US" sz="1700" dirty="0" smtClean="0"/>
              <a:t>];</a:t>
            </a:r>
          </a:p>
          <a:p>
            <a:pPr marL="0" indent="0">
              <a:buNone/>
            </a:pPr>
            <a:r>
              <a:rPr lang="en-US" sz="1700" dirty="0" err="1" smtClean="0"/>
              <a:t>fruits.lenth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2</a:t>
            </a:r>
            <a:r>
              <a:rPr lang="en-US" sz="1700" dirty="0" smtClean="0"/>
              <a:t>;</a:t>
            </a:r>
            <a:endParaRPr lang="ru-RU" sz="1700" dirty="0" smtClean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first = fruits[0];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Яблоко</a:t>
            </a:r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</a:t>
            </a:r>
            <a:r>
              <a:rPr lang="en-US" sz="1700" dirty="0" err="1" smtClean="0"/>
              <a:t>lastIndex</a:t>
            </a:r>
            <a:r>
              <a:rPr lang="en-US" sz="1700" dirty="0" smtClean="0"/>
              <a:t> </a:t>
            </a:r>
            <a:r>
              <a:rPr lang="en-US" sz="1700" dirty="0"/>
              <a:t>= </a:t>
            </a:r>
            <a:r>
              <a:rPr lang="en-US" sz="1700" dirty="0" err="1"/>
              <a:t>fruits.length</a:t>
            </a:r>
            <a:r>
              <a:rPr lang="en-US" sz="1700" dirty="0"/>
              <a:t> – </a:t>
            </a:r>
            <a:r>
              <a:rPr lang="en-US" sz="1700" dirty="0" smtClean="0"/>
              <a:t>1;</a:t>
            </a:r>
            <a:endParaRPr lang="ru-RU" sz="1700" dirty="0" smtClean="0"/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last = fruits[</a:t>
            </a:r>
            <a:r>
              <a:rPr lang="en-US" sz="1700" dirty="0" err="1" smtClean="0"/>
              <a:t>lastIndex</a:t>
            </a:r>
            <a:r>
              <a:rPr lang="en-US" sz="1700" dirty="0" smtClean="0"/>
              <a:t>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Банан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716016" y="1563638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fruits.</a:t>
            </a:r>
            <a:r>
              <a:rPr lang="en-US" dirty="0" err="1">
                <a:solidFill>
                  <a:srgbClr val="C00000"/>
                </a:solidFill>
              </a:rPr>
              <a:t>forEach</a:t>
            </a:r>
            <a:r>
              <a:rPr lang="en-US" dirty="0"/>
              <a:t>(function(item, index) {</a:t>
            </a:r>
          </a:p>
          <a:p>
            <a:pPr>
              <a:lnSpc>
                <a:spcPct val="120000"/>
              </a:lnSpc>
            </a:pPr>
            <a:r>
              <a:rPr lang="en-US" dirty="0"/>
              <a:t>    console.log</a:t>
            </a:r>
            <a:r>
              <a:rPr lang="en-US" dirty="0">
                <a:solidFill>
                  <a:srgbClr val="C00000"/>
                </a:solidFill>
              </a:rPr>
              <a:t>(`</a:t>
            </a:r>
            <a:r>
              <a:rPr lang="en-US" dirty="0">
                <a:solidFill>
                  <a:srgbClr val="0070C0"/>
                </a:solidFill>
              </a:rPr>
              <a:t>${index}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${item}</a:t>
            </a:r>
            <a:r>
              <a:rPr lang="en-US" dirty="0">
                <a:solidFill>
                  <a:srgbClr val="C00000"/>
                </a:solidFill>
              </a:rPr>
              <a:t>`</a:t>
            </a:r>
            <a:r>
              <a:rPr lang="en-US" dirty="0"/>
              <a:t>);</a:t>
            </a:r>
          </a:p>
          <a:p>
            <a:pPr>
              <a:lnSpc>
                <a:spcPct val="120000"/>
              </a:lnSpc>
            </a:pPr>
            <a:r>
              <a:rPr lang="en-US" dirty="0"/>
              <a:t>})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0: 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Яблоко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1: 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Банан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5266928" cy="3603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fruits </a:t>
            </a:r>
            <a:r>
              <a:rPr lang="en-US" sz="1700" dirty="0"/>
              <a:t>= [</a:t>
            </a:r>
            <a:r>
              <a:rPr lang="en-US" sz="1700" dirty="0" smtClean="0"/>
              <a:t>'</a:t>
            </a:r>
            <a:r>
              <a:rPr lang="ru-RU" sz="1700" dirty="0" smtClean="0"/>
              <a:t>Яблоко'</a:t>
            </a:r>
            <a:r>
              <a:rPr lang="en-US" sz="1700" dirty="0"/>
              <a:t>, </a:t>
            </a:r>
            <a:r>
              <a:rPr lang="en-US" sz="1700" dirty="0" smtClean="0"/>
              <a:t>'</a:t>
            </a:r>
            <a:r>
              <a:rPr lang="ru-RU" sz="1700" dirty="0" smtClean="0"/>
              <a:t>Банан'</a:t>
            </a:r>
            <a:r>
              <a:rPr lang="en-US" sz="1700" dirty="0" smtClean="0"/>
              <a:t>];</a:t>
            </a:r>
          </a:p>
          <a:p>
            <a:pPr marL="0" indent="0">
              <a:buNone/>
            </a:pPr>
            <a:r>
              <a:rPr lang="en-US" sz="1700" dirty="0" err="1" smtClean="0"/>
              <a:t>fruits.lenth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2</a:t>
            </a:r>
            <a:r>
              <a:rPr lang="en-US" sz="1700" dirty="0" smtClean="0"/>
              <a:t>;</a:t>
            </a:r>
            <a:endParaRPr lang="ru-RU" sz="1700" dirty="0" smtClean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first = fruits[0];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Яблоко</a:t>
            </a:r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</a:t>
            </a:r>
            <a:r>
              <a:rPr lang="en-US" sz="1700" dirty="0" err="1" smtClean="0"/>
              <a:t>lastIndex</a:t>
            </a:r>
            <a:r>
              <a:rPr lang="en-US" sz="1700" dirty="0" smtClean="0"/>
              <a:t> </a:t>
            </a:r>
            <a:r>
              <a:rPr lang="en-US" sz="1700" dirty="0"/>
              <a:t>= </a:t>
            </a:r>
            <a:r>
              <a:rPr lang="en-US" sz="1700" dirty="0" err="1"/>
              <a:t>fruits.length</a:t>
            </a:r>
            <a:r>
              <a:rPr lang="en-US" sz="1700" dirty="0"/>
              <a:t> – </a:t>
            </a:r>
            <a:r>
              <a:rPr lang="en-US" sz="1700" dirty="0" smtClean="0"/>
              <a:t>1;</a:t>
            </a:r>
            <a:endParaRPr lang="ru-RU" sz="1700" dirty="0" smtClean="0"/>
          </a:p>
          <a:p>
            <a:pPr marL="0" indent="0">
              <a:buNone/>
            </a:pPr>
            <a:r>
              <a:rPr lang="en-US" sz="1700" dirty="0" err="1" smtClean="0"/>
              <a:t>var</a:t>
            </a:r>
            <a:r>
              <a:rPr lang="en-US" sz="1700" dirty="0" smtClean="0"/>
              <a:t> last = fruits[</a:t>
            </a:r>
            <a:r>
              <a:rPr lang="en-US" sz="1700" dirty="0" err="1" smtClean="0"/>
              <a:t>lastIndex</a:t>
            </a:r>
            <a:r>
              <a:rPr lang="en-US" sz="1700" dirty="0" smtClean="0"/>
              <a:t>];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Банан</a:t>
            </a:r>
          </a:p>
          <a:p>
            <a:pPr marL="0" indent="0">
              <a:buNone/>
            </a:pPr>
            <a:endParaRPr lang="ru-RU" sz="17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fruits[10] = 1234;</a:t>
            </a:r>
          </a:p>
          <a:p>
            <a:pPr marL="0" indent="0">
              <a:buNone/>
            </a:pPr>
            <a:r>
              <a:rPr lang="en-US" sz="1700" dirty="0" smtClean="0"/>
              <a:t>fruits[11] = ['</a:t>
            </a:r>
            <a:r>
              <a:rPr lang="ru-RU" sz="1700" dirty="0" smtClean="0"/>
              <a:t>Апельсин</a:t>
            </a:r>
            <a:r>
              <a:rPr lang="en-US" sz="1700" dirty="0" smtClean="0"/>
              <a:t>'];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// 0: '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Яблоко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1: '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Банан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1234, 11: ['</a:t>
            </a:r>
            <a:r>
              <a:rPr lang="ru-RU" sz="1700" dirty="0" smtClean="0">
                <a:solidFill>
                  <a:schemeClr val="bg1">
                    <a:lumMod val="65000"/>
                  </a:schemeClr>
                </a:solidFill>
              </a:rPr>
              <a:t>Апельсин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']</a:t>
            </a:r>
          </a:p>
          <a:p>
            <a:pPr marL="0" indent="0">
              <a:buNone/>
            </a:pPr>
            <a:r>
              <a:rPr lang="en-US" sz="1700" dirty="0" err="1" smtClean="0"/>
              <a:t>fruits.length</a:t>
            </a:r>
            <a:r>
              <a:rPr lang="en-US" sz="1700" dirty="0"/>
              <a:t> 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// 11</a:t>
            </a:r>
            <a:r>
              <a:rPr lang="en-US" sz="1700" dirty="0" smtClean="0"/>
              <a:t>;</a:t>
            </a:r>
            <a:endParaRPr lang="ru-RU" sz="1700" dirty="0" smtClean="0"/>
          </a:p>
          <a:p>
            <a:pPr marL="0" indent="0">
              <a:buNone/>
            </a:pPr>
            <a:endParaRPr lang="ru-RU" sz="1700" dirty="0"/>
          </a:p>
          <a:p>
            <a:pPr marL="0" indent="0">
              <a:buNone/>
            </a:pPr>
            <a:endParaRPr lang="ru-RU" sz="1700" dirty="0"/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716016" y="1563638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fruits.</a:t>
            </a:r>
            <a:r>
              <a:rPr lang="en-US" dirty="0" err="1">
                <a:solidFill>
                  <a:srgbClr val="C00000"/>
                </a:solidFill>
              </a:rPr>
              <a:t>forEach</a:t>
            </a:r>
            <a:r>
              <a:rPr lang="en-US" dirty="0"/>
              <a:t>(function(item, index) {</a:t>
            </a:r>
          </a:p>
          <a:p>
            <a:pPr>
              <a:lnSpc>
                <a:spcPct val="120000"/>
              </a:lnSpc>
            </a:pPr>
            <a:r>
              <a:rPr lang="en-US" dirty="0"/>
              <a:t>    console.log</a:t>
            </a:r>
            <a:r>
              <a:rPr lang="en-US" dirty="0">
                <a:solidFill>
                  <a:srgbClr val="C00000"/>
                </a:solidFill>
              </a:rPr>
              <a:t>(`</a:t>
            </a:r>
            <a:r>
              <a:rPr lang="en-US" dirty="0">
                <a:solidFill>
                  <a:srgbClr val="0070C0"/>
                </a:solidFill>
              </a:rPr>
              <a:t>${index}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${item}</a:t>
            </a:r>
            <a:r>
              <a:rPr lang="en-US" dirty="0">
                <a:solidFill>
                  <a:srgbClr val="C00000"/>
                </a:solidFill>
              </a:rPr>
              <a:t>`</a:t>
            </a:r>
            <a:r>
              <a:rPr lang="en-US" dirty="0"/>
              <a:t>);</a:t>
            </a:r>
          </a:p>
          <a:p>
            <a:pPr>
              <a:lnSpc>
                <a:spcPct val="120000"/>
              </a:lnSpc>
            </a:pPr>
            <a:r>
              <a:rPr lang="en-US" dirty="0"/>
              <a:t>})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0: 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Яблоко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1: '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Банан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массивов</a:t>
            </a:r>
            <a:endParaRPr lang="ru-RU" dirty="0"/>
          </a:p>
        </p:txBody>
      </p:sp>
      <p:sp>
        <p:nvSpPr>
          <p:cNvPr id="4" name="Объект 3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 smtClean="0"/>
              <a:t>.push(item1, item2, …items)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.pop()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.shift()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.</a:t>
            </a:r>
            <a:r>
              <a:rPr lang="en-US" sz="2000" dirty="0" err="1" smtClean="0"/>
              <a:t>unshift</a:t>
            </a:r>
            <a:r>
              <a:rPr lang="en-US" sz="2000" dirty="0" smtClean="0"/>
              <a:t>()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.splice(index, </a:t>
            </a:r>
            <a:r>
              <a:rPr lang="en-US" sz="2000" dirty="0" err="1" smtClean="0"/>
              <a:t>deleteCount</a:t>
            </a:r>
            <a:r>
              <a:rPr lang="en-US" sz="2000" dirty="0" smtClean="0"/>
              <a:t>, itemToAdd1, …</a:t>
            </a:r>
            <a:r>
              <a:rPr lang="en-US" sz="2000" dirty="0" err="1" smtClean="0"/>
              <a:t>itemsToAdd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.slice(begin, end)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массивов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551477"/>
            <a:ext cx="4696850" cy="2386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arr</a:t>
            </a:r>
            <a:r>
              <a:rPr lang="en-US" sz="1800" dirty="0"/>
              <a:t> = [1, 10, -20, </a:t>
            </a:r>
            <a:r>
              <a:rPr lang="ru-RU" sz="1800" dirty="0"/>
              <a:t>3.2</a:t>
            </a:r>
            <a:r>
              <a:rPr lang="en-US" sz="1800" dirty="0"/>
              <a:t>, '</a:t>
            </a:r>
            <a:r>
              <a:rPr lang="en-US" sz="1800" dirty="0" err="1"/>
              <a:t>abc</a:t>
            </a:r>
            <a:r>
              <a:rPr lang="en-US" sz="1800" dirty="0"/>
              <a:t>'];</a:t>
            </a:r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arr2 = </a:t>
            </a:r>
            <a:r>
              <a:rPr lang="en-US" sz="1800" dirty="0" err="1"/>
              <a:t>arr.</a:t>
            </a:r>
            <a:r>
              <a:rPr lang="en-US" sz="1800" dirty="0" err="1">
                <a:solidFill>
                  <a:srgbClr val="C00000"/>
                </a:solidFill>
              </a:rPr>
              <a:t>map</a:t>
            </a:r>
            <a:r>
              <a:rPr lang="en-US" sz="1800" dirty="0"/>
              <a:t>(function(item, index) {</a:t>
            </a:r>
          </a:p>
          <a:p>
            <a:pPr marL="0" indent="0">
              <a:buNone/>
            </a:pPr>
            <a:r>
              <a:rPr lang="en-US" sz="1800" dirty="0"/>
              <a:t>    return item * 3;</a:t>
            </a:r>
          </a:p>
          <a:p>
            <a:pPr marL="0" indent="0">
              <a:buNone/>
            </a:pPr>
            <a:r>
              <a:rPr lang="en-US" sz="1800" dirty="0"/>
              <a:t>})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// [3, 30, -60, 9.6,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NaN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644" y="909756"/>
            <a:ext cx="141256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 smtClean="0"/>
              <a:t>.</a:t>
            </a:r>
            <a:r>
              <a:rPr lang="en-US" sz="2300" dirty="0" smtClean="0">
                <a:solidFill>
                  <a:srgbClr val="C00000"/>
                </a:solidFill>
              </a:rPr>
              <a:t>map</a:t>
            </a:r>
            <a:r>
              <a:rPr lang="ru-RU" sz="2300" dirty="0" smtClean="0"/>
              <a:t>()</a:t>
            </a:r>
            <a:r>
              <a:rPr lang="en-US" sz="2300" dirty="0" smtClean="0"/>
              <a:t> –</a:t>
            </a:r>
            <a:r>
              <a:rPr lang="ru-RU" sz="2300" dirty="0" smtClean="0"/>
              <a:t> </a:t>
            </a:r>
            <a:endParaRPr lang="ru-RU" sz="23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19672" y="909756"/>
            <a:ext cx="7334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применяет указанную </a:t>
            </a:r>
            <a:r>
              <a:rPr lang="ru-RU" sz="2400" dirty="0">
                <a:solidFill>
                  <a:srgbClr val="C00000"/>
                </a:solidFill>
              </a:rPr>
              <a:t>функцию преобразования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  <a:r>
              <a:rPr lang="ru-RU" sz="2400" dirty="0"/>
              <a:t>ко всем элементам массива. Возвращает другой массив.</a:t>
            </a:r>
          </a:p>
        </p:txBody>
      </p:sp>
    </p:spTree>
    <p:extLst>
      <p:ext uri="{BB962C8B-B14F-4D97-AF65-F5344CB8AC3E}">
        <p14:creationId xmlns:p14="http://schemas.microsoft.com/office/powerpoint/2010/main" val="38433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массивов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551477"/>
            <a:ext cx="4696850" cy="2386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discount = 0.3;</a:t>
            </a:r>
            <a:endParaRPr lang="ru-RU" sz="1800" dirty="0" smtClean="0"/>
          </a:p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 err="1" smtClean="0"/>
              <a:t>arr</a:t>
            </a:r>
            <a:r>
              <a:rPr lang="en-US" sz="1800" dirty="0" smtClean="0"/>
              <a:t> = [1, 10, -20, </a:t>
            </a:r>
            <a:r>
              <a:rPr lang="ru-RU" sz="1800" dirty="0" smtClean="0"/>
              <a:t>3.2</a:t>
            </a:r>
            <a:r>
              <a:rPr lang="en-US" sz="1800" dirty="0" smtClean="0"/>
              <a:t>];</a:t>
            </a:r>
          </a:p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arr2 = </a:t>
            </a:r>
            <a:r>
              <a:rPr lang="en-US" sz="1800" dirty="0" err="1" smtClean="0"/>
              <a:t>arr.</a:t>
            </a:r>
            <a:r>
              <a:rPr lang="en-US" sz="1800" dirty="0" err="1" smtClean="0">
                <a:solidFill>
                  <a:srgbClr val="C00000"/>
                </a:solidFill>
              </a:rPr>
              <a:t>map</a:t>
            </a:r>
            <a:r>
              <a:rPr lang="en-US" sz="1800" dirty="0" smtClean="0"/>
              <a:t>(function(item, index) {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return {</a:t>
            </a:r>
            <a:br>
              <a:rPr lang="en-US" sz="1800" dirty="0" smtClean="0"/>
            </a:br>
            <a:r>
              <a:rPr lang="en-US" sz="1800" dirty="0" smtClean="0"/>
              <a:t>        discount: discount * value,</a:t>
            </a:r>
            <a:br>
              <a:rPr lang="en-US" sz="1800" dirty="0" smtClean="0"/>
            </a:br>
            <a:r>
              <a:rPr lang="en-US" sz="1800" dirty="0" smtClean="0"/>
              <a:t>        subtotal: (1 – discount) * value;</a:t>
            </a:r>
          </a:p>
          <a:p>
            <a:pPr marL="0" indent="0">
              <a:buNone/>
            </a:pPr>
            <a:r>
              <a:rPr lang="en-US" sz="1800" dirty="0" smtClean="0"/>
              <a:t>    }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})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644" y="909756"/>
            <a:ext cx="141256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 smtClean="0"/>
              <a:t>.</a:t>
            </a:r>
            <a:r>
              <a:rPr lang="en-US" sz="2300" dirty="0" smtClean="0">
                <a:solidFill>
                  <a:srgbClr val="C00000"/>
                </a:solidFill>
              </a:rPr>
              <a:t>map</a:t>
            </a:r>
            <a:r>
              <a:rPr lang="ru-RU" sz="2300" dirty="0" smtClean="0"/>
              <a:t>()</a:t>
            </a:r>
            <a:r>
              <a:rPr lang="en-US" sz="2300" dirty="0" smtClean="0"/>
              <a:t> –</a:t>
            </a:r>
            <a:r>
              <a:rPr lang="ru-RU" sz="2300" dirty="0" smtClean="0"/>
              <a:t> </a:t>
            </a:r>
            <a:endParaRPr lang="ru-RU" sz="23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19672" y="909756"/>
            <a:ext cx="7334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применяет указанную </a:t>
            </a:r>
            <a:r>
              <a:rPr lang="ru-RU" sz="2400" dirty="0">
                <a:solidFill>
                  <a:srgbClr val="C00000"/>
                </a:solidFill>
              </a:rPr>
              <a:t>функцию преобразования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  <a:r>
              <a:rPr lang="ru-RU" sz="2400" dirty="0"/>
              <a:t>ко всем элементам массива. Возвращает другой массив.</a:t>
            </a:r>
          </a:p>
        </p:txBody>
      </p:sp>
    </p:spTree>
    <p:extLst>
      <p:ext uri="{BB962C8B-B14F-4D97-AF65-F5344CB8AC3E}">
        <p14:creationId xmlns:p14="http://schemas.microsoft.com/office/powerpoint/2010/main" val="42104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Популярность – </a:t>
            </a:r>
            <a:r>
              <a:rPr lang="en-US" dirty="0" smtClean="0"/>
              <a:t>github.com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63229"/>
            <a:ext cx="6640983" cy="38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массивов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551477"/>
            <a:ext cx="4696850" cy="2386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 err="1" smtClean="0"/>
              <a:t>arr</a:t>
            </a:r>
            <a:r>
              <a:rPr lang="en-US" sz="1800" dirty="0" smtClean="0"/>
              <a:t> = [1, 10, -20, </a:t>
            </a:r>
            <a:r>
              <a:rPr lang="ru-RU" sz="1800" dirty="0" smtClean="0"/>
              <a:t>3.2</a:t>
            </a:r>
            <a:r>
              <a:rPr lang="en-US" sz="1800" dirty="0" smtClean="0"/>
              <a:t>];</a:t>
            </a:r>
          </a:p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arr2 = </a:t>
            </a:r>
            <a:r>
              <a:rPr lang="en-US" sz="1800" dirty="0" err="1" smtClean="0"/>
              <a:t>arr.</a:t>
            </a:r>
            <a:r>
              <a:rPr lang="en-US" sz="1800" dirty="0" err="1" smtClean="0">
                <a:solidFill>
                  <a:srgbClr val="C00000"/>
                </a:solidFill>
              </a:rPr>
              <a:t>filter</a:t>
            </a:r>
            <a:r>
              <a:rPr lang="en-US" sz="1800" dirty="0" smtClean="0"/>
              <a:t>(function(item, index) {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return item &gt; 0;</a:t>
            </a:r>
          </a:p>
          <a:p>
            <a:pPr marL="0" indent="0">
              <a:buNone/>
            </a:pPr>
            <a:r>
              <a:rPr lang="en-US" sz="1800" dirty="0" smtClean="0"/>
              <a:t>})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[1, 10, 3.2]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644" y="909756"/>
            <a:ext cx="148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/>
              <a:t>.</a:t>
            </a:r>
            <a:r>
              <a:rPr lang="en-US" sz="2300" dirty="0">
                <a:solidFill>
                  <a:srgbClr val="C00000"/>
                </a:solidFill>
              </a:rPr>
              <a:t>filter</a:t>
            </a:r>
            <a:r>
              <a:rPr lang="ru-RU" sz="2300" dirty="0"/>
              <a:t>() –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19672" y="909756"/>
            <a:ext cx="733463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применяет указанную </a:t>
            </a:r>
            <a:r>
              <a:rPr lang="ru-RU" sz="2300" dirty="0" smtClean="0">
                <a:solidFill>
                  <a:srgbClr val="C00000"/>
                </a:solidFill>
              </a:rPr>
              <a:t>фильтрующую функцию </a:t>
            </a:r>
            <a:r>
              <a:rPr lang="ru-RU" sz="2300" dirty="0"/>
              <a:t>ко всем элементам массива. Возвращает </a:t>
            </a:r>
            <a:r>
              <a:rPr lang="ru-RU" sz="2300" dirty="0" smtClean="0"/>
              <a:t>новый массив</a:t>
            </a:r>
            <a:r>
              <a:rPr lang="en-US" sz="2300" dirty="0" smtClean="0"/>
              <a:t> </a:t>
            </a:r>
            <a:r>
              <a:rPr lang="en-US" sz="2300" dirty="0"/>
              <a:t>c</a:t>
            </a:r>
            <a:r>
              <a:rPr lang="ru-RU" sz="2300" dirty="0"/>
              <a:t> </a:t>
            </a:r>
            <a:r>
              <a:rPr lang="ru-RU" sz="2300" dirty="0" smtClean="0"/>
              <a:t>теми </a:t>
            </a:r>
            <a:r>
              <a:rPr lang="ru-RU" sz="2300" dirty="0"/>
              <a:t>элементами, для которых функция вернула </a:t>
            </a:r>
            <a:r>
              <a:rPr lang="en-US" sz="2300" dirty="0">
                <a:solidFill>
                  <a:srgbClr val="0070C0"/>
                </a:solidFill>
              </a:rPr>
              <a:t>true</a:t>
            </a:r>
            <a:r>
              <a:rPr lang="ru-RU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2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массивов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551477"/>
            <a:ext cx="6264696" cy="2386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 err="1" smtClean="0"/>
              <a:t>arr</a:t>
            </a:r>
            <a:r>
              <a:rPr lang="en-US" sz="1800" dirty="0" smtClean="0"/>
              <a:t> = [1, 10, -20, </a:t>
            </a:r>
            <a:r>
              <a:rPr lang="ru-RU" sz="1800" dirty="0" smtClean="0"/>
              <a:t>3.2</a:t>
            </a:r>
            <a:r>
              <a:rPr lang="en-US" sz="1800" dirty="0" smtClean="0"/>
              <a:t>];</a:t>
            </a:r>
          </a:p>
          <a:p>
            <a:pPr marL="0" indent="0">
              <a:buNone/>
            </a:pPr>
            <a:r>
              <a:rPr lang="en-US" sz="1800" dirty="0" err="1" smtClean="0"/>
              <a:t>var</a:t>
            </a:r>
            <a:r>
              <a:rPr lang="en-US" sz="1800" dirty="0" smtClean="0"/>
              <a:t> sum = </a:t>
            </a:r>
            <a:r>
              <a:rPr lang="en-US" sz="1800" dirty="0" err="1" smtClean="0"/>
              <a:t>arr.</a:t>
            </a:r>
            <a:r>
              <a:rPr lang="en-US" sz="1800" dirty="0" err="1" smtClean="0">
                <a:solidFill>
                  <a:srgbClr val="C00000"/>
                </a:solidFill>
              </a:rPr>
              <a:t>reduce</a:t>
            </a:r>
            <a:r>
              <a:rPr lang="en-US" sz="1800" dirty="0" smtClean="0"/>
              <a:t>(function(</a:t>
            </a:r>
            <a:r>
              <a:rPr lang="en-US" sz="1800" dirty="0" smtClean="0">
                <a:solidFill>
                  <a:srgbClr val="0070C0"/>
                </a:solidFill>
              </a:rPr>
              <a:t>accumulator</a:t>
            </a:r>
            <a:r>
              <a:rPr lang="en-US" sz="1800" dirty="0" smtClean="0"/>
              <a:t>, item, index) {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smtClean="0">
                <a:solidFill>
                  <a:srgbClr val="C00000"/>
                </a:solidFill>
              </a:rPr>
              <a:t>return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70C0"/>
                </a:solidFill>
              </a:rPr>
              <a:t>accumulator</a:t>
            </a:r>
            <a:r>
              <a:rPr lang="en-US" sz="1800" dirty="0" smtClean="0"/>
              <a:t> + item</a:t>
            </a:r>
          </a:p>
          <a:p>
            <a:pPr marL="0" indent="0">
              <a:buNone/>
            </a:pPr>
            <a:r>
              <a:rPr lang="en-US" sz="1800" dirty="0" smtClean="0"/>
              <a:t>}, </a:t>
            </a:r>
            <a:r>
              <a:rPr lang="en-US" sz="1800" dirty="0" smtClean="0">
                <a:solidFill>
                  <a:srgbClr val="0070C0"/>
                </a:solidFill>
              </a:rPr>
              <a:t>0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-5.8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5" y="3579862"/>
            <a:ext cx="1357975" cy="13579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644" y="909756"/>
            <a:ext cx="172675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 smtClean="0"/>
              <a:t>.</a:t>
            </a:r>
            <a:r>
              <a:rPr lang="en-US" sz="2300" dirty="0" smtClean="0">
                <a:solidFill>
                  <a:srgbClr val="C00000"/>
                </a:solidFill>
              </a:rPr>
              <a:t>reduce</a:t>
            </a:r>
            <a:r>
              <a:rPr lang="ru-RU" sz="2300" dirty="0" smtClean="0"/>
              <a:t>() </a:t>
            </a:r>
            <a:r>
              <a:rPr lang="ru-RU" sz="2300" dirty="0"/>
              <a:t>–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835696" y="909756"/>
            <a:ext cx="711861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применяет указанную </a:t>
            </a:r>
            <a:r>
              <a:rPr lang="ru-RU" sz="2300" dirty="0" smtClean="0">
                <a:solidFill>
                  <a:srgbClr val="C00000"/>
                </a:solidFill>
              </a:rPr>
              <a:t>аккумулирующую функцию</a:t>
            </a:r>
            <a:r>
              <a:rPr lang="ru-RU" sz="2300" dirty="0" smtClean="0">
                <a:solidFill>
                  <a:srgbClr val="0070C0"/>
                </a:solidFill>
              </a:rPr>
              <a:t> </a:t>
            </a:r>
            <a:r>
              <a:rPr lang="ru-RU" sz="2300" dirty="0"/>
              <a:t>ко всем элементам массива. Возвращает </a:t>
            </a:r>
            <a:r>
              <a:rPr lang="ru-RU" sz="2300" dirty="0" smtClean="0"/>
              <a:t>значение из </a:t>
            </a:r>
            <a:r>
              <a:rPr lang="en-US" sz="2300" dirty="0" smtClean="0">
                <a:solidFill>
                  <a:srgbClr val="0070C0"/>
                </a:solidFill>
              </a:rPr>
              <a:t>accumulator</a:t>
            </a:r>
            <a:r>
              <a:rPr lang="ru-RU" sz="2300" dirty="0" smtClean="0"/>
              <a:t>. Значение в </a:t>
            </a:r>
            <a:r>
              <a:rPr lang="en-US" sz="2300" dirty="0" smtClean="0">
                <a:solidFill>
                  <a:srgbClr val="0070C0"/>
                </a:solidFill>
              </a:rPr>
              <a:t>accumulator</a:t>
            </a:r>
            <a:r>
              <a:rPr lang="ru-RU" sz="2300" dirty="0" smtClean="0"/>
              <a:t> зависит от кода</a:t>
            </a:r>
          </a:p>
        </p:txBody>
      </p:sp>
    </p:spTree>
    <p:extLst>
      <p:ext uri="{BB962C8B-B14F-4D97-AF65-F5344CB8AC3E}">
        <p14:creationId xmlns:p14="http://schemas.microsoft.com/office/powerpoint/2010/main" val="20228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10960" y="1628832"/>
            <a:ext cx="6009512" cy="20798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arr</a:t>
            </a:r>
            <a:r>
              <a:rPr lang="en-US" sz="1600" dirty="0" smtClean="0"/>
              <a:t> = [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{ type: 'orange</a:t>
            </a:r>
            <a:r>
              <a:rPr lang="en-US" sz="1600" dirty="0"/>
              <a:t>'</a:t>
            </a:r>
            <a:r>
              <a:rPr lang="en-US" sz="1600" dirty="0" smtClean="0"/>
              <a:t>, price: 10, count: 3, arrived: true },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{ type: 'apple</a:t>
            </a:r>
            <a:r>
              <a:rPr lang="en-US" sz="1600" dirty="0"/>
              <a:t>'</a:t>
            </a:r>
            <a:r>
              <a:rPr lang="en-US" sz="1600" dirty="0" smtClean="0"/>
              <a:t>, price: </a:t>
            </a:r>
            <a:r>
              <a:rPr lang="ru-RU" sz="1600" dirty="0" smtClean="0"/>
              <a:t>4</a:t>
            </a:r>
            <a:r>
              <a:rPr lang="en-US" sz="1600" dirty="0" smtClean="0"/>
              <a:t>, count: 2, arrived: true },</a:t>
            </a:r>
          </a:p>
          <a:p>
            <a:pPr marL="0" indent="0">
              <a:buNone/>
            </a:pPr>
            <a:r>
              <a:rPr lang="en-US" sz="1600" dirty="0" smtClean="0"/>
              <a:t>    { </a:t>
            </a:r>
            <a:r>
              <a:rPr lang="en-US" sz="1600" dirty="0"/>
              <a:t>type: </a:t>
            </a:r>
            <a:r>
              <a:rPr lang="en-US" sz="1600" dirty="0" smtClean="0"/>
              <a:t>'banana</a:t>
            </a:r>
            <a:r>
              <a:rPr lang="en-US" sz="1600" dirty="0"/>
              <a:t>'</a:t>
            </a:r>
            <a:r>
              <a:rPr lang="en-US" sz="1600" dirty="0" smtClean="0"/>
              <a:t>, price: 3, count</a:t>
            </a:r>
            <a:r>
              <a:rPr lang="en-US" sz="1600" dirty="0"/>
              <a:t>: </a:t>
            </a:r>
            <a:r>
              <a:rPr lang="en-US" sz="1600" dirty="0" smtClean="0"/>
              <a:t>4, arrived: true },</a:t>
            </a:r>
          </a:p>
          <a:p>
            <a:pPr marL="0" indent="0">
              <a:buNone/>
            </a:pPr>
            <a:r>
              <a:rPr lang="en-US" sz="1600" dirty="0" smtClean="0"/>
              <a:t>    { </a:t>
            </a:r>
            <a:r>
              <a:rPr lang="en-US" sz="1600" dirty="0"/>
              <a:t>type: </a:t>
            </a:r>
            <a:r>
              <a:rPr lang="en-US" sz="1600" dirty="0" smtClean="0"/>
              <a:t>'apple</a:t>
            </a:r>
            <a:r>
              <a:rPr lang="en-US" sz="1600" dirty="0"/>
              <a:t>'</a:t>
            </a:r>
            <a:r>
              <a:rPr lang="en-US" sz="1600" dirty="0" smtClean="0"/>
              <a:t>, price: 5, count</a:t>
            </a:r>
            <a:r>
              <a:rPr lang="en-US" sz="1600" dirty="0"/>
              <a:t>: </a:t>
            </a:r>
            <a:r>
              <a:rPr lang="en-US" sz="1600" dirty="0" smtClean="0"/>
              <a:t>10, arrived: true },</a:t>
            </a:r>
          </a:p>
          <a:p>
            <a:pPr marL="0" indent="0">
              <a:buNone/>
            </a:pPr>
            <a:r>
              <a:rPr lang="en-US" sz="1600" dirty="0" smtClean="0"/>
              <a:t>    { </a:t>
            </a:r>
            <a:r>
              <a:rPr lang="en-US" sz="1600" dirty="0"/>
              <a:t>type: 'banana', </a:t>
            </a:r>
            <a:r>
              <a:rPr lang="en-US" sz="1600" dirty="0" smtClean="0"/>
              <a:t>price: 6, count</a:t>
            </a:r>
            <a:r>
              <a:rPr lang="en-US" sz="1600" dirty="0"/>
              <a:t>: 5, arrived: false </a:t>
            </a:r>
            <a:r>
              <a:rPr lang="en-US" sz="1600" dirty="0" smtClean="0"/>
              <a:t>}</a:t>
            </a:r>
          </a:p>
          <a:p>
            <a:pPr marL="0" indent="0">
              <a:buNone/>
            </a:pPr>
            <a:r>
              <a:rPr lang="en-US" sz="1600" dirty="0" smtClean="0"/>
              <a:t>];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909756"/>
            <a:ext cx="87027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b="1" dirty="0" smtClean="0"/>
              <a:t>Вычислить общую стоимость остатков по товарам на складе на текущую дату.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91646" y="3435846"/>
            <a:ext cx="247918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b="1" dirty="0" smtClean="0"/>
              <a:t>Формат вывода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810960" y="3435846"/>
            <a:ext cx="464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orange: 10,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banana: 21,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…</a:t>
            </a:r>
            <a:endParaRPr lang="ru-RU" sz="1600" dirty="0" smtClean="0"/>
          </a:p>
          <a:p>
            <a:r>
              <a:rPr lang="ru-RU" sz="1600" dirty="0"/>
              <a:t> </a:t>
            </a:r>
            <a:r>
              <a:rPr lang="ru-RU" sz="1600" dirty="0" smtClean="0"/>
              <a:t>   </a:t>
            </a:r>
            <a:r>
              <a:rPr lang="en-US" sz="1600" dirty="0" smtClean="0">
                <a:solidFill>
                  <a:srgbClr val="C00000"/>
                </a:solidFill>
              </a:rPr>
              <a:t>total: 100500</a:t>
            </a:r>
          </a:p>
          <a:p>
            <a:r>
              <a:rPr lang="en-US" sz="1600" dirty="0"/>
              <a:t>}</a:t>
            </a:r>
            <a:endParaRPr lang="en-US" sz="1600" dirty="0" smtClean="0"/>
          </a:p>
          <a:p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1628832"/>
            <a:ext cx="2479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Формат ввода</a:t>
            </a:r>
          </a:p>
        </p:txBody>
      </p:sp>
    </p:spTree>
    <p:extLst>
      <p:ext uri="{BB962C8B-B14F-4D97-AF65-F5344CB8AC3E}">
        <p14:creationId xmlns:p14="http://schemas.microsoft.com/office/powerpoint/2010/main" val="10905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</a:rPr>
              <a:t>Шаг 1. Уберем сведения по еще не поступившим товарам.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step1 = </a:t>
            </a:r>
            <a:r>
              <a:rPr lang="en-US" dirty="0" err="1" smtClean="0"/>
              <a:t>arr.</a:t>
            </a:r>
            <a:r>
              <a:rPr lang="en-US" dirty="0" err="1" smtClean="0">
                <a:solidFill>
                  <a:srgbClr val="C00000"/>
                </a:solidFill>
              </a:rPr>
              <a:t>filter</a:t>
            </a:r>
            <a:r>
              <a:rPr lang="en-US" dirty="0" smtClean="0"/>
              <a:t>(function(item</a:t>
            </a:r>
            <a:r>
              <a:rPr lang="en-US" dirty="0"/>
              <a:t>) {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>
                <a:solidFill>
                  <a:srgbClr val="C00000"/>
                </a:solidFill>
              </a:rPr>
              <a:t>item.arrived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})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</a:rPr>
              <a:t>Шаг 2. Вычислим стоимость товаров</a:t>
            </a:r>
            <a:r>
              <a:rPr lang="ru-RU" dirty="0">
                <a:solidFill>
                  <a:srgbClr val="0070C0"/>
                </a:solidFill>
              </a:rPr>
              <a:t>.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step2 </a:t>
            </a:r>
            <a:r>
              <a:rPr lang="en-US" dirty="0"/>
              <a:t>= step1.</a:t>
            </a:r>
            <a:r>
              <a:rPr lang="en-US" dirty="0">
                <a:solidFill>
                  <a:srgbClr val="C00000"/>
                </a:solidFill>
              </a:rPr>
              <a:t>map</a:t>
            </a:r>
            <a:r>
              <a:rPr lang="en-US" dirty="0"/>
              <a:t>(function(item)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return {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    type: </a:t>
            </a:r>
            <a:r>
              <a:rPr lang="en-US" dirty="0" err="1">
                <a:solidFill>
                  <a:srgbClr val="C00000"/>
                </a:solidFill>
              </a:rPr>
              <a:t>item.type</a:t>
            </a:r>
            <a:r>
              <a:rPr lang="en-US" dirty="0">
                <a:solidFill>
                  <a:srgbClr val="C00000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    </a:t>
            </a:r>
            <a:r>
              <a:rPr lang="en-US" dirty="0" smtClean="0">
                <a:solidFill>
                  <a:srgbClr val="C00000"/>
                </a:solidFill>
              </a:rPr>
              <a:t>cost: </a:t>
            </a:r>
            <a:r>
              <a:rPr lang="en-US" dirty="0" err="1">
                <a:solidFill>
                  <a:srgbClr val="C00000"/>
                </a:solidFill>
              </a:rPr>
              <a:t>item.price</a:t>
            </a:r>
            <a:r>
              <a:rPr lang="en-US" dirty="0">
                <a:solidFill>
                  <a:srgbClr val="C00000"/>
                </a:solidFill>
              </a:rPr>
              <a:t> * </a:t>
            </a:r>
            <a:r>
              <a:rPr lang="en-US" dirty="0" err="1">
                <a:solidFill>
                  <a:srgbClr val="C00000"/>
                </a:solidFill>
              </a:rPr>
              <a:t>item.count</a:t>
            </a:r>
            <a:r>
              <a:rPr lang="en-US" dirty="0">
                <a:solidFill>
                  <a:srgbClr val="C00000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dirty="0"/>
              <a:t>})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6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</a:rPr>
              <a:t>Шаг 3. Преобразуем в другой формат через </a:t>
            </a:r>
            <a:r>
              <a:rPr lang="en-US" dirty="0" smtClean="0">
                <a:solidFill>
                  <a:srgbClr val="0070C0"/>
                </a:solidFill>
              </a:rPr>
              <a:t>reduce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step3 </a:t>
            </a:r>
            <a:r>
              <a:rPr lang="en-US" dirty="0"/>
              <a:t>= step2.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(function(</a:t>
            </a:r>
            <a:r>
              <a:rPr lang="en-US" dirty="0" err="1">
                <a:solidFill>
                  <a:srgbClr val="0070C0"/>
                </a:solidFill>
              </a:rPr>
              <a:t>acc</a:t>
            </a:r>
            <a:r>
              <a:rPr lang="en-US" dirty="0"/>
              <a:t>, item)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type = </a:t>
            </a:r>
            <a:r>
              <a:rPr lang="en-US" dirty="0" err="1" smtClean="0"/>
              <a:t>item.type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/**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*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товар встретился первый раз, то его в результирующем объекте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   * еще нет. Нужно добавить свойство.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</a:t>
            </a:r>
            <a:r>
              <a:rPr lang="en-US" dirty="0"/>
              <a:t>(!</a:t>
            </a:r>
            <a:r>
              <a:rPr lang="en-US" dirty="0" err="1">
                <a:solidFill>
                  <a:srgbClr val="0070C0"/>
                </a:solidFill>
              </a:rPr>
              <a:t>acc</a:t>
            </a:r>
            <a:r>
              <a:rPr lang="en-US" dirty="0" err="1"/>
              <a:t>.hasOwnProperty</a:t>
            </a:r>
            <a:r>
              <a:rPr lang="en-US" dirty="0"/>
              <a:t>(type))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smtClean="0"/>
              <a:t>[type</a:t>
            </a:r>
            <a:r>
              <a:rPr lang="en-US" dirty="0"/>
              <a:t>] = </a:t>
            </a:r>
            <a:r>
              <a:rPr lang="en-US" dirty="0" smtClean="0"/>
              <a:t>0;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smtClean="0"/>
              <a:t>[type</a:t>
            </a:r>
            <a:r>
              <a:rPr lang="en-US" dirty="0"/>
              <a:t>] += </a:t>
            </a:r>
            <a:r>
              <a:rPr lang="en-US" dirty="0" err="1" smtClean="0"/>
              <a:t>item.cost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err="1" smtClean="0"/>
              <a:t>.total</a:t>
            </a:r>
            <a:r>
              <a:rPr lang="en-US" dirty="0" smtClean="0"/>
              <a:t> </a:t>
            </a:r>
            <a:r>
              <a:rPr lang="en-US" dirty="0"/>
              <a:t>+= </a:t>
            </a:r>
            <a:r>
              <a:rPr lang="en-US" dirty="0" err="1" smtClean="0"/>
              <a:t>item.cost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C0000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</a:rPr>
              <a:t>acc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}, </a:t>
            </a:r>
            <a:r>
              <a:rPr lang="en-US" dirty="0">
                <a:solidFill>
                  <a:srgbClr val="0070C0"/>
                </a:solidFill>
              </a:rPr>
              <a:t>{ total: 0 })</a:t>
            </a:r>
            <a:endParaRPr lang="ru-RU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363838"/>
            <a:ext cx="4910842" cy="15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2 – через</a:t>
            </a:r>
            <a:r>
              <a:rPr lang="en-US" dirty="0" smtClean="0"/>
              <a:t> </a:t>
            </a:r>
            <a:r>
              <a:rPr lang="ru-RU" dirty="0" smtClean="0"/>
              <a:t>один </a:t>
            </a:r>
            <a:r>
              <a:rPr lang="en-US" dirty="0" smtClean="0"/>
              <a:t>reduce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return </a:t>
            </a:r>
            <a:r>
              <a:rPr lang="en-US" dirty="0" err="1" smtClean="0"/>
              <a:t>arr.</a:t>
            </a:r>
            <a:r>
              <a:rPr lang="en-US" dirty="0" err="1" smtClean="0">
                <a:solidFill>
                  <a:srgbClr val="C00000"/>
                </a:solidFill>
              </a:rPr>
              <a:t>reduce</a:t>
            </a:r>
            <a:r>
              <a:rPr lang="en-US" dirty="0" smtClean="0"/>
              <a:t>(function(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/>
              <a:t>, item)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Пропускаем обработку, если товар еще не пришел.</a:t>
            </a:r>
          </a:p>
          <a:p>
            <a:pPr marL="0" indent="0">
              <a:buNone/>
            </a:pPr>
            <a:r>
              <a:rPr lang="ru-RU" dirty="0"/>
              <a:t>    </a:t>
            </a:r>
            <a:r>
              <a:rPr lang="en-US" dirty="0"/>
              <a:t>if (!</a:t>
            </a:r>
            <a:r>
              <a:rPr lang="en-US" dirty="0" err="1"/>
              <a:t>item.arrived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C00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acc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type = </a:t>
            </a:r>
            <a:r>
              <a:rPr lang="en-US" dirty="0" err="1"/>
              <a:t>item.type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itemCost</a:t>
            </a:r>
            <a:r>
              <a:rPr lang="en-US" dirty="0"/>
              <a:t> = </a:t>
            </a:r>
            <a:r>
              <a:rPr lang="en-US" dirty="0" err="1"/>
              <a:t>item.price</a:t>
            </a:r>
            <a:r>
              <a:rPr lang="en-US" dirty="0"/>
              <a:t> * </a:t>
            </a:r>
            <a:r>
              <a:rPr lang="en-US" dirty="0" err="1"/>
              <a:t>item.count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/**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*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товар встретился первый раз, то его в результирующем объекте  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    * еще нет. Нужно добавить свойство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*/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(!</a:t>
            </a:r>
            <a:r>
              <a:rPr lang="en-US" dirty="0" err="1" smtClean="0"/>
              <a:t>acc.hasOwnProperty</a:t>
            </a:r>
            <a:r>
              <a:rPr lang="en-US" dirty="0" smtClean="0"/>
              <a:t>(type))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smtClean="0"/>
              <a:t>[type</a:t>
            </a:r>
            <a:r>
              <a:rPr lang="en-US" dirty="0"/>
              <a:t>] = 0;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smtClean="0"/>
              <a:t>[type</a:t>
            </a:r>
            <a:r>
              <a:rPr lang="en-US" dirty="0"/>
              <a:t>] += </a:t>
            </a:r>
            <a:r>
              <a:rPr lang="en-US" dirty="0" err="1"/>
              <a:t>itemCost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rgbClr val="0070C0"/>
                </a:solidFill>
              </a:rPr>
              <a:t>acc</a:t>
            </a:r>
            <a:r>
              <a:rPr lang="en-US" dirty="0" err="1" smtClean="0"/>
              <a:t>.total</a:t>
            </a:r>
            <a:r>
              <a:rPr lang="en-US" dirty="0" smtClean="0"/>
              <a:t> </a:t>
            </a:r>
            <a:r>
              <a:rPr lang="en-US" dirty="0"/>
              <a:t>+= </a:t>
            </a:r>
            <a:r>
              <a:rPr lang="en-US" dirty="0" err="1"/>
              <a:t>itemCost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C0000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</a:rPr>
              <a:t>acc</a:t>
            </a:r>
            <a:r>
              <a:rPr lang="en-US" dirty="0" smtClean="0"/>
              <a:t>;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}, </a:t>
            </a:r>
            <a:r>
              <a:rPr lang="en-US" dirty="0">
                <a:solidFill>
                  <a:srgbClr val="0070C0"/>
                </a:solidFill>
              </a:rPr>
              <a:t>{ total: 0 }</a:t>
            </a:r>
            <a:r>
              <a:rPr lang="en-US" dirty="0"/>
              <a:t>)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363838"/>
            <a:ext cx="4910842" cy="15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https://developer.mozilla.org/ru/</a:t>
            </a:r>
            <a:r>
              <a:rPr lang="ru-RU" dirty="0"/>
              <a:t> - Справочник </a:t>
            </a:r>
            <a:r>
              <a:rPr lang="en-US" dirty="0"/>
              <a:t>Mozilla </a:t>
            </a:r>
            <a:r>
              <a:rPr lang="ru-RU" dirty="0"/>
              <a:t>по всему, что нужно для </a:t>
            </a:r>
            <a:r>
              <a:rPr lang="ru-RU" dirty="0" err="1"/>
              <a:t>браузерной</a:t>
            </a:r>
            <a:r>
              <a:rPr lang="ru-RU" dirty="0"/>
              <a:t> разработки</a:t>
            </a:r>
            <a:r>
              <a:rPr lang="en-US" dirty="0"/>
              <a:t>: HTML, CSS, JS, </a:t>
            </a:r>
            <a:r>
              <a:rPr lang="en-US" dirty="0" smtClean="0"/>
              <a:t>DOM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https://learn.javascript.ru</a:t>
            </a:r>
            <a:r>
              <a:rPr lang="en-US" dirty="0" smtClean="0">
                <a:hlinkClick r:id="rId3"/>
              </a:rPr>
              <a:t>/</a:t>
            </a:r>
            <a:r>
              <a:rPr lang="ru-RU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Крутой учебник по </a:t>
            </a:r>
            <a:r>
              <a:rPr lang="en-US" dirty="0" smtClean="0"/>
              <a:t>JavaScript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https://habr.com/ru/company/ruvds/blog/347866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- </a:t>
            </a:r>
            <a:r>
              <a:rPr lang="ru-RU" dirty="0" smtClean="0"/>
              <a:t>Как работает приведение типов в </a:t>
            </a:r>
            <a:r>
              <a:rPr lang="en-US" dirty="0" smtClean="0"/>
              <a:t>JavaScript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https://caniuse.com/</a:t>
            </a:r>
            <a:r>
              <a:rPr lang="en-US" dirty="0"/>
              <a:t> - </a:t>
            </a:r>
            <a:r>
              <a:rPr lang="ru-RU" dirty="0" smtClean="0"/>
              <a:t>Поддержка </a:t>
            </a:r>
            <a:r>
              <a:rPr lang="ru-RU" dirty="0"/>
              <a:t>технологий разными браузерами.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2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T:\Документы отделов\Отдел оформления\СБиС\Общее\Презентации-шаблон\Шаблон 2017\el-2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927780" y="286955"/>
            <a:ext cx="3012372" cy="2135971"/>
          </a:xfrm>
          <a:prstGeom prst="rect">
            <a:avLst/>
          </a:prstGeom>
          <a:noFill/>
        </p:spPr>
      </p:pic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745597" y="2935506"/>
            <a:ext cx="7643021" cy="56086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buFontTx/>
              <a:buNone/>
              <a:defRPr sz="2800" b="1">
                <a:solidFill>
                  <a:schemeClr val="tx2"/>
                </a:solidFill>
                <a:latin typeface="PF Agora Sans Pro"/>
                <a:ea typeface="Calibri"/>
                <a:cs typeface="Calibri"/>
              </a:defRPr>
            </a:lvl1pPr>
            <a:lvl2pPr marL="742950" indent="-285750">
              <a:spcBef>
                <a:spcPts val="0"/>
              </a:spcBef>
              <a:buChar char="–"/>
              <a:defRPr sz="28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 algn="ctr">
              <a:defRPr/>
            </a:pPr>
            <a:r>
              <a:rPr lang="ru-RU" b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Спасибо за внимание!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Популярность – </a:t>
            </a:r>
            <a:r>
              <a:rPr lang="en-US" dirty="0" smtClean="0"/>
              <a:t>stackoverflow.com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" y="987574"/>
            <a:ext cx="872611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176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4393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184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188" name="server.jpeg" descr="server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190" name="nodejsserv.png" descr="nodejsserv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5804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196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200" name="server.jpeg" descr="server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202" name="nodejsserv.png" descr="nodejsserv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grpSp>
        <p:nvGrpSpPr>
          <p:cNvPr id="208" name="Группа"/>
          <p:cNvGrpSpPr/>
          <p:nvPr/>
        </p:nvGrpSpPr>
        <p:grpSpPr>
          <a:xfrm>
            <a:off x="2514600" y="2690440"/>
            <a:ext cx="1498673" cy="1558563"/>
            <a:chOff x="0" y="0"/>
            <a:chExt cx="3996460" cy="4156167"/>
          </a:xfrm>
        </p:grpSpPr>
        <p:pic>
          <p:nvPicPr>
            <p:cNvPr id="204" name="database.png" descr="databas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59706"/>
              <a:ext cx="3996461" cy="3996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mongo.png" descr="mongo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46833" y="-1"/>
              <a:ext cx="1702795" cy="1702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taffy.png" descr="taffy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0265" y="2827552"/>
              <a:ext cx="2195931" cy="111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pouch.png" descr="pouch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00265" y="1690481"/>
              <a:ext cx="2195931" cy="1235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12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303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213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6" name="Группа"/>
          <p:cNvGrpSpPr/>
          <p:nvPr/>
        </p:nvGrpSpPr>
        <p:grpSpPr>
          <a:xfrm>
            <a:off x="4327344" y="622406"/>
            <a:ext cx="991255" cy="1636668"/>
            <a:chOff x="0" y="0"/>
            <a:chExt cx="2643346" cy="4364447"/>
          </a:xfrm>
        </p:grpSpPr>
        <p:pic>
          <p:nvPicPr>
            <p:cNvPr id="217" name="sencha.jpg" descr="sencha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5471" y="1401515"/>
              <a:ext cx="1253197" cy="86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phone-telephony-free-clipart-hd.png" descr="iphone-telephony-free-clipart-h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2643347" cy="4364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apache-cordova-mobile-pp-development-computer-icons-cross-platform-hello.png" descr="apache-cordova-mobile-pp-development-computer-icons-cross-platform-hell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906" y="456285"/>
              <a:ext cx="749665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unity.jpg" descr="unity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300160" y="474640"/>
              <a:ext cx="712957" cy="71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titanium_logo.png" descr="titanium_logo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4033" y="1444937"/>
              <a:ext cx="1319412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reactnative.png" descr="reactnativ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84263" y="2373874"/>
              <a:ext cx="798953" cy="798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meteor.png" descr="meteo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00160" y="2423556"/>
              <a:ext cx="712957" cy="69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nativescript.jpg" descr="nativescript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16112" y="3277347"/>
              <a:ext cx="535253" cy="535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mobile-angular-ui-logo.png" descr="mobile-angular-ui-logo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372465" y="3318923"/>
              <a:ext cx="699210" cy="45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0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227" name="server.jpeg" descr="server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229" name="nodejsserv.png" descr="nodejsserv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grpSp>
        <p:nvGrpSpPr>
          <p:cNvPr id="235" name="Группа"/>
          <p:cNvGrpSpPr/>
          <p:nvPr/>
        </p:nvGrpSpPr>
        <p:grpSpPr>
          <a:xfrm>
            <a:off x="2514600" y="2690440"/>
            <a:ext cx="1498673" cy="1558563"/>
            <a:chOff x="0" y="0"/>
            <a:chExt cx="3996460" cy="4156167"/>
          </a:xfrm>
        </p:grpSpPr>
        <p:pic>
          <p:nvPicPr>
            <p:cNvPr id="231" name="database.png" descr="databas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59706"/>
              <a:ext cx="3996461" cy="3996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ongo.png" descr="mongo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46833" y="-1"/>
              <a:ext cx="1702795" cy="1702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taffy.png" descr="taffy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00265" y="2827552"/>
              <a:ext cx="2195931" cy="111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pouch.png" descr="pouch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00265" y="1690481"/>
              <a:ext cx="2195931" cy="1235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21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15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240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3" name="Группа"/>
          <p:cNvGrpSpPr/>
          <p:nvPr/>
        </p:nvGrpSpPr>
        <p:grpSpPr>
          <a:xfrm>
            <a:off x="4327344" y="622406"/>
            <a:ext cx="991255" cy="1636668"/>
            <a:chOff x="0" y="0"/>
            <a:chExt cx="2643346" cy="4364447"/>
          </a:xfrm>
        </p:grpSpPr>
        <p:pic>
          <p:nvPicPr>
            <p:cNvPr id="244" name="sencha.jpg" descr="sencha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5471" y="1401515"/>
              <a:ext cx="1253197" cy="86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iphone-telephony-free-clipart-hd.png" descr="iphone-telephony-free-clipart-h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2643347" cy="4364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apache-cordova-mobile-pp-development-computer-icons-cross-platform-hello.png" descr="apache-cordova-mobile-pp-development-computer-icons-cross-platform-hell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906" y="456285"/>
              <a:ext cx="749665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unity.jpg" descr="unity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300160" y="474640"/>
              <a:ext cx="712957" cy="71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titanium_logo.png" descr="titanium_logo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4033" y="1444937"/>
              <a:ext cx="1319412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reactnative.png" descr="reactnativ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84263" y="2373874"/>
              <a:ext cx="798953" cy="798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meteor.png" descr="meteo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00160" y="2423556"/>
              <a:ext cx="712957" cy="69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nativescript.jpg" descr="nativescript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16112" y="3277347"/>
              <a:ext cx="535253" cy="535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mobile-angular-ui-logo.png" descr="mobile-angular-ui-logo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372465" y="3318923"/>
              <a:ext cx="699210" cy="45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7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254" name="server.jpeg" descr="server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256" name="nodejsserv.png" descr="nodejsserv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grpSp>
        <p:nvGrpSpPr>
          <p:cNvPr id="262" name="Группа"/>
          <p:cNvGrpSpPr/>
          <p:nvPr/>
        </p:nvGrpSpPr>
        <p:grpSpPr>
          <a:xfrm>
            <a:off x="2514600" y="2690440"/>
            <a:ext cx="1498673" cy="1558563"/>
            <a:chOff x="0" y="0"/>
            <a:chExt cx="3996460" cy="4156167"/>
          </a:xfrm>
        </p:grpSpPr>
        <p:pic>
          <p:nvPicPr>
            <p:cNvPr id="258" name="database.png" descr="databas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59706"/>
              <a:ext cx="3996461" cy="3996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mongo.png" descr="mongo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46833" y="-1"/>
              <a:ext cx="1702795" cy="1702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taffy.png" descr="taffy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00265" y="2827552"/>
              <a:ext cx="2195931" cy="111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ouch.png" descr="pouch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00265" y="1690481"/>
              <a:ext cx="2195931" cy="1235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1" name="Группа"/>
          <p:cNvGrpSpPr/>
          <p:nvPr/>
        </p:nvGrpSpPr>
        <p:grpSpPr>
          <a:xfrm>
            <a:off x="5492189" y="644208"/>
            <a:ext cx="3064190" cy="1843302"/>
            <a:chOff x="0" y="0"/>
            <a:chExt cx="8171171" cy="4915470"/>
          </a:xfrm>
        </p:grpSpPr>
        <p:pic>
          <p:nvPicPr>
            <p:cNvPr id="263" name="Picture 4" descr="Picture 4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-1"/>
              <a:ext cx="8171172" cy="491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unity.jpg" descr="unity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996988" y="690457"/>
              <a:ext cx="775491" cy="775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reactnative.png" descr="reactnative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889998" y="643688"/>
              <a:ext cx="869027" cy="869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meteor.png" descr="meteor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89036" y="697727"/>
              <a:ext cx="775490" cy="76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Изображение" descr="Изображение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5104941" y="470947"/>
              <a:ext cx="1231033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Изображение" descr="Изображение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868375" y="2064151"/>
              <a:ext cx="1133841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Изображение" descr="Изображение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3518665" y="2064152"/>
              <a:ext cx="1133841" cy="1214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Изображение" descr="Изображение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244029" y="2199428"/>
              <a:ext cx="950166" cy="943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2" name="Изображение" descr="Изображение"/>
          <p:cNvPicPr>
            <a:picLocks noChangeAspect="1"/>
          </p:cNvPicPr>
          <p:nvPr/>
        </p:nvPicPr>
        <p:blipFill>
          <a:blip r:embed="rId29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3694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5"/>
          <p:cNvSpPr txBox="1"/>
          <p:nvPr/>
        </p:nvSpPr>
        <p:spPr>
          <a:xfrm>
            <a:off x="1231763" y="921412"/>
            <a:ext cx="74045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lvl="1" indent="135000">
              <a:spcBef>
                <a:spcPts val="1800"/>
              </a:spcBef>
              <a:defRPr sz="6000"/>
            </a:pPr>
            <a:r>
              <a:rPr sz="2250"/>
              <a:t>Что такое </a:t>
            </a:r>
            <a:r>
              <a:rPr sz="2250">
                <a:solidFill>
                  <a:srgbClr val="3F638B"/>
                </a:solidFill>
              </a:rPr>
              <a:t>JS</a:t>
            </a:r>
            <a:r>
              <a:rPr sz="2250"/>
              <a:t> и для чего он нужен</a:t>
            </a:r>
          </a:p>
        </p:txBody>
      </p:sp>
      <p:pic>
        <p:nvPicPr>
          <p:cNvPr id="1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58022" y="4351354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58022" y="4591922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58022" y="4107700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1107599"/>
            <a:ext cx="2590801" cy="1158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10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276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9" name="Группа"/>
          <p:cNvGrpSpPr/>
          <p:nvPr/>
        </p:nvGrpSpPr>
        <p:grpSpPr>
          <a:xfrm>
            <a:off x="4327344" y="622406"/>
            <a:ext cx="991255" cy="1636668"/>
            <a:chOff x="0" y="0"/>
            <a:chExt cx="2643346" cy="4364447"/>
          </a:xfrm>
        </p:grpSpPr>
        <p:pic>
          <p:nvPicPr>
            <p:cNvPr id="280" name="sencha.jpg" descr="sencha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5471" y="1401515"/>
              <a:ext cx="1253197" cy="86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phone-telephony-free-clipart-hd.png" descr="iphone-telephony-free-clipart-h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2643347" cy="4364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apache-cordova-mobile-pp-development-computer-icons-cross-platform-hello.png" descr="apache-cordova-mobile-pp-development-computer-icons-cross-platform-hell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906" y="456285"/>
              <a:ext cx="749665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unity.jpg" descr="unity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300160" y="474640"/>
              <a:ext cx="712957" cy="71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titanium_logo.png" descr="titanium_logo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4033" y="1444937"/>
              <a:ext cx="1319412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reactnative.png" descr="reactnativ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84263" y="2373874"/>
              <a:ext cx="798953" cy="798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meteor.png" descr="meteo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00160" y="2423556"/>
              <a:ext cx="712957" cy="69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nativescript.jpg" descr="nativescript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16112" y="3277347"/>
              <a:ext cx="535253" cy="535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mobile-angular-ui-logo.png" descr="mobile-angular-ui-logo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372465" y="3318923"/>
              <a:ext cx="699210" cy="45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3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290" name="server.jpeg" descr="server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1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292" name="nodejsserv.png" descr="nodejsserv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grpSp>
        <p:nvGrpSpPr>
          <p:cNvPr id="298" name="Группа"/>
          <p:cNvGrpSpPr/>
          <p:nvPr/>
        </p:nvGrpSpPr>
        <p:grpSpPr>
          <a:xfrm>
            <a:off x="2514600" y="2690440"/>
            <a:ext cx="1498673" cy="1558563"/>
            <a:chOff x="0" y="0"/>
            <a:chExt cx="3996460" cy="4156167"/>
          </a:xfrm>
        </p:grpSpPr>
        <p:pic>
          <p:nvPicPr>
            <p:cNvPr id="294" name="database.png" descr="databas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59706"/>
              <a:ext cx="3996461" cy="3996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mongo.png" descr="mongo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46833" y="-1"/>
              <a:ext cx="1702795" cy="1702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taffy.png" descr="taffy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00265" y="2827552"/>
              <a:ext cx="2195931" cy="111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pouch.png" descr="pouch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00265" y="1690481"/>
              <a:ext cx="2195931" cy="1235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7" name="Группа"/>
          <p:cNvGrpSpPr/>
          <p:nvPr/>
        </p:nvGrpSpPr>
        <p:grpSpPr>
          <a:xfrm>
            <a:off x="5492189" y="644208"/>
            <a:ext cx="3064190" cy="1843302"/>
            <a:chOff x="0" y="0"/>
            <a:chExt cx="8171171" cy="4915470"/>
          </a:xfrm>
        </p:grpSpPr>
        <p:pic>
          <p:nvPicPr>
            <p:cNvPr id="299" name="Picture 4" descr="Picture 4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-1"/>
              <a:ext cx="8171172" cy="491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0" name="unity.jpg" descr="unity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996988" y="690457"/>
              <a:ext cx="775491" cy="775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reactnative.png" descr="reactnative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889998" y="643688"/>
              <a:ext cx="869027" cy="869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meteor.png" descr="meteor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89036" y="697727"/>
              <a:ext cx="775490" cy="76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Изображение" descr="Изображение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5104941" y="470947"/>
              <a:ext cx="1231033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Изображение" descr="Изображение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868375" y="2064151"/>
              <a:ext cx="1133841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Изображение" descr="Изображение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3518665" y="2064152"/>
              <a:ext cx="1133841" cy="1214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Изображение" descr="Изображение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244029" y="2199428"/>
              <a:ext cx="950166" cy="943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8" name="Изображение" descr="Изображение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443534" y="2568090"/>
            <a:ext cx="2047704" cy="1638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Изображение" descr="Изображение"/>
          <p:cNvPicPr>
            <a:picLocks noChangeAspect="1"/>
          </p:cNvPicPr>
          <p:nvPr/>
        </p:nvPicPr>
        <p:blipFill>
          <a:blip r:embed="rId30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993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Группа"/>
          <p:cNvGrpSpPr/>
          <p:nvPr/>
        </p:nvGrpSpPr>
        <p:grpSpPr>
          <a:xfrm>
            <a:off x="832422" y="465789"/>
            <a:ext cx="3201246" cy="1843302"/>
            <a:chOff x="0" y="0"/>
            <a:chExt cx="8536654" cy="4915469"/>
          </a:xfrm>
        </p:grpSpPr>
        <p:pic>
          <p:nvPicPr>
            <p:cNvPr id="313" name="09dbcf50943305.58ddb39ae0df3.png" descr="09dbcf50943305.58ddb39ae0df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36656" cy="4804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browsers.png" descr="brow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6939" y="3566913"/>
              <a:ext cx="6742777" cy="134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5391" y="1153978"/>
              <a:ext cx="4865872" cy="2496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6" name="Группа"/>
          <p:cNvGrpSpPr/>
          <p:nvPr/>
        </p:nvGrpSpPr>
        <p:grpSpPr>
          <a:xfrm>
            <a:off x="4327344" y="622406"/>
            <a:ext cx="991255" cy="1636668"/>
            <a:chOff x="0" y="0"/>
            <a:chExt cx="2643346" cy="4364447"/>
          </a:xfrm>
        </p:grpSpPr>
        <p:pic>
          <p:nvPicPr>
            <p:cNvPr id="317" name="sencha.jpg" descr="sencha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5471" y="1401515"/>
              <a:ext cx="1253197" cy="86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phone-telephony-free-clipart-hd.png" descr="iphone-telephony-free-clipart-h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2643347" cy="4364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apache-cordova-mobile-pp-development-computer-icons-cross-platform-hello.png" descr="apache-cordova-mobile-pp-development-computer-icons-cross-platform-hell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906" y="456285"/>
              <a:ext cx="749665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unity.jpg" descr="unity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300160" y="474640"/>
              <a:ext cx="712957" cy="71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titanium_logo.png" descr="titanium_logo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4033" y="1444937"/>
              <a:ext cx="1319412" cy="749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reactnative.png" descr="reactnativ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84263" y="2373874"/>
              <a:ext cx="798953" cy="798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meteor.png" descr="meteo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00160" y="2423556"/>
              <a:ext cx="712957" cy="69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nativescript.jpg" descr="nativescript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16112" y="3277347"/>
              <a:ext cx="535253" cy="535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mobile-angular-ui-logo.png" descr="mobile-angular-ui-logo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372465" y="3318923"/>
              <a:ext cx="699210" cy="45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0" name="Группа"/>
          <p:cNvGrpSpPr/>
          <p:nvPr/>
        </p:nvGrpSpPr>
        <p:grpSpPr>
          <a:xfrm>
            <a:off x="845737" y="2532735"/>
            <a:ext cx="1452204" cy="1873975"/>
            <a:chOff x="0" y="0"/>
            <a:chExt cx="3872542" cy="4997265"/>
          </a:xfrm>
        </p:grpSpPr>
        <p:pic>
          <p:nvPicPr>
            <p:cNvPr id="327" name="server.jpeg" descr="server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3872543" cy="4997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8" name="Сквиркл"/>
            <p:cNvSpPr/>
            <p:nvPr/>
          </p:nvSpPr>
          <p:spPr>
            <a:xfrm>
              <a:off x="1048210" y="2510448"/>
              <a:ext cx="2343163" cy="1375602"/>
            </a:xfrm>
            <a:prstGeom prst="roundRect">
              <a:avLst>
                <a:gd name="adj" fmla="val 16872"/>
              </a:avLst>
            </a:prstGeom>
            <a:solidFill>
              <a:srgbClr val="FFFFFF">
                <a:alpha val="761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675"/>
            </a:p>
          </p:txBody>
        </p:sp>
        <p:pic>
          <p:nvPicPr>
            <p:cNvPr id="329" name="nodejsserv.png" descr="nodejsserv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80227" y="2578466"/>
              <a:ext cx="2479130" cy="12395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50800" dir="4154584" rotWithShape="0">
                <a:srgbClr val="000000">
                  <a:alpha val="74278"/>
                </a:srgbClr>
              </a:outerShdw>
            </a:effectLst>
          </p:spPr>
        </p:pic>
      </p:grpSp>
      <p:grpSp>
        <p:nvGrpSpPr>
          <p:cNvPr id="335" name="Группа"/>
          <p:cNvGrpSpPr/>
          <p:nvPr/>
        </p:nvGrpSpPr>
        <p:grpSpPr>
          <a:xfrm>
            <a:off x="2514600" y="2690440"/>
            <a:ext cx="1498673" cy="1558563"/>
            <a:chOff x="0" y="0"/>
            <a:chExt cx="3996460" cy="4156167"/>
          </a:xfrm>
        </p:grpSpPr>
        <p:pic>
          <p:nvPicPr>
            <p:cNvPr id="331" name="database.png" descr="databas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59706"/>
              <a:ext cx="3996461" cy="3996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mongo.png" descr="mongo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46833" y="-1"/>
              <a:ext cx="1702795" cy="1702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taffy.png" descr="taffy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00265" y="2827552"/>
              <a:ext cx="2195931" cy="111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pouch.png" descr="pouch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00265" y="1690481"/>
              <a:ext cx="2195931" cy="1235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4" name="Группа"/>
          <p:cNvGrpSpPr/>
          <p:nvPr/>
        </p:nvGrpSpPr>
        <p:grpSpPr>
          <a:xfrm>
            <a:off x="5492189" y="644208"/>
            <a:ext cx="3064190" cy="1843302"/>
            <a:chOff x="0" y="0"/>
            <a:chExt cx="8171171" cy="4915470"/>
          </a:xfrm>
        </p:grpSpPr>
        <p:pic>
          <p:nvPicPr>
            <p:cNvPr id="336" name="Picture 4" descr="Picture 4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-1"/>
              <a:ext cx="8171172" cy="491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unity.jpg" descr="unity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996988" y="690457"/>
              <a:ext cx="775491" cy="775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reactnative.png" descr="reactnative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889998" y="643688"/>
              <a:ext cx="869027" cy="869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meteor.png" descr="meteor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89036" y="697727"/>
              <a:ext cx="775490" cy="76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Изображение" descr="Изображение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5104941" y="470947"/>
              <a:ext cx="1231033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Изображение" descr="Изображение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868375" y="2064151"/>
              <a:ext cx="1133841" cy="1214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Изображение" descr="Изображение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3518665" y="2064152"/>
              <a:ext cx="1133841" cy="1214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Изображение" descr="Изображение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244029" y="2199428"/>
              <a:ext cx="950166" cy="943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5" name="Изображение" descr="Изображение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6921500" y="2503899"/>
            <a:ext cx="1372962" cy="1766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Изображение" descr="Изображение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443534" y="2568090"/>
            <a:ext cx="2047704" cy="1638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Изображение" descr="Изображение"/>
          <p:cNvPicPr>
            <a:picLocks noChangeAspect="1"/>
          </p:cNvPicPr>
          <p:nvPr/>
        </p:nvPicPr>
        <p:blipFill>
          <a:blip r:embed="rId31">
            <a:extLst/>
          </a:blip>
          <a:srcRect t="2"/>
          <a:stretch>
            <a:fillRect/>
          </a:stretch>
        </p:blipFill>
        <p:spPr>
          <a:xfrm>
            <a:off x="2218748" y="1824390"/>
            <a:ext cx="441286" cy="44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19" extrusionOk="0">
                <a:moveTo>
                  <a:pt x="10264" y="7"/>
                </a:moveTo>
                <a:cubicBezTo>
                  <a:pt x="10174" y="11"/>
                  <a:pt x="10091" y="15"/>
                  <a:pt x="10002" y="21"/>
                </a:cubicBezTo>
                <a:cubicBezTo>
                  <a:pt x="9935" y="25"/>
                  <a:pt x="9865" y="31"/>
                  <a:pt x="9799" y="36"/>
                </a:cubicBezTo>
                <a:cubicBezTo>
                  <a:pt x="7560" y="231"/>
                  <a:pt x="5506" y="1080"/>
                  <a:pt x="3741" y="2541"/>
                </a:cubicBezTo>
                <a:cubicBezTo>
                  <a:pt x="3533" y="2713"/>
                  <a:pt x="3333" y="2894"/>
                  <a:pt x="3138" y="3087"/>
                </a:cubicBezTo>
                <a:cubicBezTo>
                  <a:pt x="3134" y="3091"/>
                  <a:pt x="3127" y="3097"/>
                  <a:pt x="3123" y="3101"/>
                </a:cubicBezTo>
                <a:cubicBezTo>
                  <a:pt x="1733" y="4475"/>
                  <a:pt x="685" y="6332"/>
                  <a:pt x="247" y="8234"/>
                </a:cubicBezTo>
                <a:cubicBezTo>
                  <a:pt x="137" y="8712"/>
                  <a:pt x="79" y="9025"/>
                  <a:pt x="44" y="9368"/>
                </a:cubicBezTo>
                <a:cubicBezTo>
                  <a:pt x="9" y="9712"/>
                  <a:pt x="-1" y="10089"/>
                  <a:pt x="0" y="10689"/>
                </a:cubicBezTo>
                <a:cubicBezTo>
                  <a:pt x="1" y="11248"/>
                  <a:pt x="18" y="11647"/>
                  <a:pt x="58" y="12024"/>
                </a:cubicBezTo>
                <a:cubicBezTo>
                  <a:pt x="72" y="12128"/>
                  <a:pt x="85" y="12231"/>
                  <a:pt x="102" y="12333"/>
                </a:cubicBezTo>
                <a:cubicBezTo>
                  <a:pt x="105" y="12351"/>
                  <a:pt x="106" y="12373"/>
                  <a:pt x="109" y="12391"/>
                </a:cubicBezTo>
                <a:cubicBezTo>
                  <a:pt x="140" y="12576"/>
                  <a:pt x="178" y="12761"/>
                  <a:pt x="218" y="12943"/>
                </a:cubicBezTo>
                <a:cubicBezTo>
                  <a:pt x="234" y="13013"/>
                  <a:pt x="250" y="13084"/>
                  <a:pt x="269" y="13159"/>
                </a:cubicBezTo>
                <a:cubicBezTo>
                  <a:pt x="300" y="13285"/>
                  <a:pt x="334" y="13414"/>
                  <a:pt x="370" y="13539"/>
                </a:cubicBezTo>
                <a:cubicBezTo>
                  <a:pt x="381" y="13580"/>
                  <a:pt x="395" y="13620"/>
                  <a:pt x="407" y="13661"/>
                </a:cubicBezTo>
                <a:cubicBezTo>
                  <a:pt x="454" y="13821"/>
                  <a:pt x="498" y="13979"/>
                  <a:pt x="552" y="14135"/>
                </a:cubicBezTo>
                <a:cubicBezTo>
                  <a:pt x="562" y="14163"/>
                  <a:pt x="571" y="14194"/>
                  <a:pt x="581" y="14221"/>
                </a:cubicBezTo>
                <a:cubicBezTo>
                  <a:pt x="639" y="14382"/>
                  <a:pt x="705" y="14537"/>
                  <a:pt x="770" y="14695"/>
                </a:cubicBezTo>
                <a:cubicBezTo>
                  <a:pt x="783" y="14726"/>
                  <a:pt x="793" y="14758"/>
                  <a:pt x="806" y="14788"/>
                </a:cubicBezTo>
                <a:cubicBezTo>
                  <a:pt x="864" y="14925"/>
                  <a:pt x="925" y="15063"/>
                  <a:pt x="988" y="15197"/>
                </a:cubicBezTo>
                <a:cubicBezTo>
                  <a:pt x="1013" y="15251"/>
                  <a:pt x="1034" y="15303"/>
                  <a:pt x="1061" y="15355"/>
                </a:cubicBezTo>
                <a:cubicBezTo>
                  <a:pt x="1067" y="15368"/>
                  <a:pt x="1076" y="15379"/>
                  <a:pt x="1082" y="15391"/>
                </a:cubicBezTo>
                <a:cubicBezTo>
                  <a:pt x="1991" y="17195"/>
                  <a:pt x="3436" y="18758"/>
                  <a:pt x="5208" y="19806"/>
                </a:cubicBezTo>
                <a:cubicBezTo>
                  <a:pt x="6536" y="20592"/>
                  <a:pt x="8243" y="21145"/>
                  <a:pt x="9763" y="21278"/>
                </a:cubicBezTo>
                <a:cubicBezTo>
                  <a:pt x="13427" y="21598"/>
                  <a:pt x="17023" y="20057"/>
                  <a:pt x="19249" y="17258"/>
                </a:cubicBezTo>
                <a:cubicBezTo>
                  <a:pt x="19397" y="17071"/>
                  <a:pt x="19542" y="16881"/>
                  <a:pt x="19678" y="16684"/>
                </a:cubicBezTo>
                <a:cubicBezTo>
                  <a:pt x="19763" y="16559"/>
                  <a:pt x="19828" y="16454"/>
                  <a:pt x="19874" y="16368"/>
                </a:cubicBezTo>
                <a:cubicBezTo>
                  <a:pt x="19875" y="16364"/>
                  <a:pt x="19872" y="16364"/>
                  <a:pt x="19874" y="16360"/>
                </a:cubicBezTo>
                <a:cubicBezTo>
                  <a:pt x="19903" y="16300"/>
                  <a:pt x="19931" y="16240"/>
                  <a:pt x="19939" y="16195"/>
                </a:cubicBezTo>
                <a:cubicBezTo>
                  <a:pt x="19949" y="16140"/>
                  <a:pt x="19947" y="16095"/>
                  <a:pt x="19932" y="16052"/>
                </a:cubicBezTo>
                <a:cubicBezTo>
                  <a:pt x="19923" y="16028"/>
                  <a:pt x="19913" y="16013"/>
                  <a:pt x="19903" y="15994"/>
                </a:cubicBezTo>
                <a:cubicBezTo>
                  <a:pt x="19872" y="15959"/>
                  <a:pt x="19824" y="15925"/>
                  <a:pt x="19765" y="15894"/>
                </a:cubicBezTo>
                <a:cubicBezTo>
                  <a:pt x="19738" y="15880"/>
                  <a:pt x="19718" y="15871"/>
                  <a:pt x="19692" y="15865"/>
                </a:cubicBezTo>
                <a:cubicBezTo>
                  <a:pt x="19595" y="15862"/>
                  <a:pt x="19458" y="15901"/>
                  <a:pt x="19285" y="15973"/>
                </a:cubicBezTo>
                <a:cubicBezTo>
                  <a:pt x="19228" y="15999"/>
                  <a:pt x="19174" y="16022"/>
                  <a:pt x="19097" y="16059"/>
                </a:cubicBezTo>
                <a:cubicBezTo>
                  <a:pt x="18748" y="16227"/>
                  <a:pt x="18357" y="16369"/>
                  <a:pt x="17949" y="16483"/>
                </a:cubicBezTo>
                <a:cubicBezTo>
                  <a:pt x="17878" y="16503"/>
                  <a:pt x="17808" y="16521"/>
                  <a:pt x="17738" y="16540"/>
                </a:cubicBezTo>
                <a:cubicBezTo>
                  <a:pt x="17444" y="16617"/>
                  <a:pt x="17147" y="16673"/>
                  <a:pt x="16838" y="16712"/>
                </a:cubicBezTo>
                <a:cubicBezTo>
                  <a:pt x="16288" y="16791"/>
                  <a:pt x="15718" y="16828"/>
                  <a:pt x="15160" y="16806"/>
                </a:cubicBezTo>
                <a:cubicBezTo>
                  <a:pt x="15019" y="16800"/>
                  <a:pt x="14886" y="16782"/>
                  <a:pt x="14746" y="16770"/>
                </a:cubicBezTo>
                <a:cubicBezTo>
                  <a:pt x="14466" y="16755"/>
                  <a:pt x="14245" y="16728"/>
                  <a:pt x="13954" y="16669"/>
                </a:cubicBezTo>
                <a:cubicBezTo>
                  <a:pt x="13618" y="16608"/>
                  <a:pt x="13292" y="16524"/>
                  <a:pt x="12973" y="16425"/>
                </a:cubicBezTo>
                <a:cubicBezTo>
                  <a:pt x="12918" y="16408"/>
                  <a:pt x="12860" y="16393"/>
                  <a:pt x="12806" y="16375"/>
                </a:cubicBezTo>
                <a:cubicBezTo>
                  <a:pt x="12667" y="16329"/>
                  <a:pt x="12534" y="16277"/>
                  <a:pt x="12399" y="16224"/>
                </a:cubicBezTo>
                <a:cubicBezTo>
                  <a:pt x="11477" y="15863"/>
                  <a:pt x="10646" y="15345"/>
                  <a:pt x="9966" y="14717"/>
                </a:cubicBezTo>
                <a:cubicBezTo>
                  <a:pt x="9959" y="14710"/>
                  <a:pt x="9958" y="14708"/>
                  <a:pt x="9951" y="14702"/>
                </a:cubicBezTo>
                <a:cubicBezTo>
                  <a:pt x="9786" y="14548"/>
                  <a:pt x="9626" y="14388"/>
                  <a:pt x="9479" y="14221"/>
                </a:cubicBezTo>
                <a:cubicBezTo>
                  <a:pt x="9433" y="14168"/>
                  <a:pt x="9386" y="14117"/>
                  <a:pt x="9341" y="14063"/>
                </a:cubicBezTo>
                <a:cubicBezTo>
                  <a:pt x="9289" y="14000"/>
                  <a:pt x="9238" y="13928"/>
                  <a:pt x="9189" y="13862"/>
                </a:cubicBezTo>
                <a:cubicBezTo>
                  <a:pt x="9137" y="13794"/>
                  <a:pt x="9085" y="13731"/>
                  <a:pt x="9036" y="13661"/>
                </a:cubicBezTo>
                <a:cubicBezTo>
                  <a:pt x="8988" y="13592"/>
                  <a:pt x="8943" y="13517"/>
                  <a:pt x="8898" y="13446"/>
                </a:cubicBezTo>
                <a:cubicBezTo>
                  <a:pt x="8865" y="13393"/>
                  <a:pt x="8835" y="13341"/>
                  <a:pt x="8804" y="13288"/>
                </a:cubicBezTo>
                <a:cubicBezTo>
                  <a:pt x="8477" y="12737"/>
                  <a:pt x="8237" y="12148"/>
                  <a:pt x="8121" y="11522"/>
                </a:cubicBezTo>
                <a:cubicBezTo>
                  <a:pt x="8019" y="10974"/>
                  <a:pt x="8044" y="10221"/>
                  <a:pt x="8172" y="9842"/>
                </a:cubicBezTo>
                <a:cubicBezTo>
                  <a:pt x="8185" y="9804"/>
                  <a:pt x="8201" y="9772"/>
                  <a:pt x="8215" y="9734"/>
                </a:cubicBezTo>
                <a:cubicBezTo>
                  <a:pt x="8230" y="9693"/>
                  <a:pt x="8249" y="9646"/>
                  <a:pt x="8266" y="9605"/>
                </a:cubicBezTo>
                <a:cubicBezTo>
                  <a:pt x="8270" y="9596"/>
                  <a:pt x="8270" y="9592"/>
                  <a:pt x="8274" y="9584"/>
                </a:cubicBezTo>
                <a:cubicBezTo>
                  <a:pt x="8342" y="9434"/>
                  <a:pt x="8429" y="9289"/>
                  <a:pt x="8535" y="9146"/>
                </a:cubicBezTo>
                <a:cubicBezTo>
                  <a:pt x="8545" y="9131"/>
                  <a:pt x="8553" y="9117"/>
                  <a:pt x="8564" y="9103"/>
                </a:cubicBezTo>
                <a:cubicBezTo>
                  <a:pt x="8595" y="9063"/>
                  <a:pt x="8632" y="9021"/>
                  <a:pt x="8666" y="8981"/>
                </a:cubicBezTo>
                <a:cubicBezTo>
                  <a:pt x="8698" y="8942"/>
                  <a:pt x="8726" y="8903"/>
                  <a:pt x="8760" y="8866"/>
                </a:cubicBezTo>
                <a:cubicBezTo>
                  <a:pt x="8766" y="8860"/>
                  <a:pt x="8777" y="8857"/>
                  <a:pt x="8782" y="8851"/>
                </a:cubicBezTo>
                <a:cubicBezTo>
                  <a:pt x="8793" y="8839"/>
                  <a:pt x="8800" y="8827"/>
                  <a:pt x="8811" y="8815"/>
                </a:cubicBezTo>
                <a:cubicBezTo>
                  <a:pt x="8861" y="8764"/>
                  <a:pt x="8918" y="8719"/>
                  <a:pt x="8971" y="8672"/>
                </a:cubicBezTo>
                <a:cubicBezTo>
                  <a:pt x="9006" y="8641"/>
                  <a:pt x="9037" y="8607"/>
                  <a:pt x="9073" y="8579"/>
                </a:cubicBezTo>
                <a:cubicBezTo>
                  <a:pt x="9112" y="8548"/>
                  <a:pt x="9149" y="8521"/>
                  <a:pt x="9189" y="8492"/>
                </a:cubicBezTo>
                <a:cubicBezTo>
                  <a:pt x="9226" y="8466"/>
                  <a:pt x="9267" y="8438"/>
                  <a:pt x="9305" y="8413"/>
                </a:cubicBezTo>
                <a:cubicBezTo>
                  <a:pt x="9354" y="8382"/>
                  <a:pt x="9408" y="8355"/>
                  <a:pt x="9458" y="8327"/>
                </a:cubicBezTo>
                <a:cubicBezTo>
                  <a:pt x="9491" y="8309"/>
                  <a:pt x="9518" y="8293"/>
                  <a:pt x="9552" y="8277"/>
                </a:cubicBezTo>
                <a:cubicBezTo>
                  <a:pt x="9566" y="8270"/>
                  <a:pt x="9582" y="8255"/>
                  <a:pt x="9596" y="8248"/>
                </a:cubicBezTo>
                <a:cubicBezTo>
                  <a:pt x="9653" y="8223"/>
                  <a:pt x="9697" y="8212"/>
                  <a:pt x="9748" y="8191"/>
                </a:cubicBezTo>
                <a:cubicBezTo>
                  <a:pt x="9765" y="8184"/>
                  <a:pt x="9782" y="8176"/>
                  <a:pt x="9799" y="8169"/>
                </a:cubicBezTo>
                <a:cubicBezTo>
                  <a:pt x="10126" y="8038"/>
                  <a:pt x="10370" y="7990"/>
                  <a:pt x="10758" y="7990"/>
                </a:cubicBezTo>
                <a:cubicBezTo>
                  <a:pt x="11170" y="7990"/>
                  <a:pt x="11423" y="8045"/>
                  <a:pt x="11782" y="8198"/>
                </a:cubicBezTo>
                <a:cubicBezTo>
                  <a:pt x="11812" y="8210"/>
                  <a:pt x="11846" y="8221"/>
                  <a:pt x="11876" y="8234"/>
                </a:cubicBezTo>
                <a:cubicBezTo>
                  <a:pt x="11904" y="8246"/>
                  <a:pt x="11920" y="8256"/>
                  <a:pt x="11949" y="8270"/>
                </a:cubicBezTo>
                <a:cubicBezTo>
                  <a:pt x="11981" y="8285"/>
                  <a:pt x="12012" y="8304"/>
                  <a:pt x="12043" y="8320"/>
                </a:cubicBezTo>
                <a:cubicBezTo>
                  <a:pt x="12065" y="8331"/>
                  <a:pt x="12088" y="8337"/>
                  <a:pt x="12109" y="8349"/>
                </a:cubicBezTo>
                <a:cubicBezTo>
                  <a:pt x="12187" y="8393"/>
                  <a:pt x="12268" y="8440"/>
                  <a:pt x="12341" y="8492"/>
                </a:cubicBezTo>
                <a:cubicBezTo>
                  <a:pt x="12448" y="8568"/>
                  <a:pt x="12543" y="8658"/>
                  <a:pt x="12639" y="8751"/>
                </a:cubicBezTo>
                <a:cubicBezTo>
                  <a:pt x="12659" y="8770"/>
                  <a:pt x="12678" y="8788"/>
                  <a:pt x="12697" y="8808"/>
                </a:cubicBezTo>
                <a:cubicBezTo>
                  <a:pt x="12768" y="8881"/>
                  <a:pt x="12839" y="8963"/>
                  <a:pt x="12901" y="9045"/>
                </a:cubicBezTo>
                <a:cubicBezTo>
                  <a:pt x="12928" y="9079"/>
                  <a:pt x="12956" y="9111"/>
                  <a:pt x="12980" y="9146"/>
                </a:cubicBezTo>
                <a:cubicBezTo>
                  <a:pt x="12984" y="9151"/>
                  <a:pt x="12984" y="9155"/>
                  <a:pt x="12988" y="9160"/>
                </a:cubicBezTo>
                <a:cubicBezTo>
                  <a:pt x="12999" y="9177"/>
                  <a:pt x="13005" y="9193"/>
                  <a:pt x="13017" y="9210"/>
                </a:cubicBezTo>
                <a:cubicBezTo>
                  <a:pt x="13090" y="9320"/>
                  <a:pt x="13156" y="9436"/>
                  <a:pt x="13213" y="9555"/>
                </a:cubicBezTo>
                <a:cubicBezTo>
                  <a:pt x="13253" y="9638"/>
                  <a:pt x="13291" y="9722"/>
                  <a:pt x="13322" y="9806"/>
                </a:cubicBezTo>
                <a:cubicBezTo>
                  <a:pt x="13340" y="9857"/>
                  <a:pt x="13357" y="9905"/>
                  <a:pt x="13373" y="9957"/>
                </a:cubicBezTo>
                <a:cubicBezTo>
                  <a:pt x="13396" y="10036"/>
                  <a:pt x="13415" y="10114"/>
                  <a:pt x="13431" y="10194"/>
                </a:cubicBezTo>
                <a:cubicBezTo>
                  <a:pt x="13431" y="10195"/>
                  <a:pt x="13430" y="10199"/>
                  <a:pt x="13431" y="10201"/>
                </a:cubicBezTo>
                <a:cubicBezTo>
                  <a:pt x="13492" y="10512"/>
                  <a:pt x="13503" y="10835"/>
                  <a:pt x="13438" y="11141"/>
                </a:cubicBezTo>
                <a:cubicBezTo>
                  <a:pt x="13411" y="11269"/>
                  <a:pt x="13349" y="11423"/>
                  <a:pt x="13278" y="11587"/>
                </a:cubicBezTo>
                <a:cubicBezTo>
                  <a:pt x="13252" y="11650"/>
                  <a:pt x="13222" y="11717"/>
                  <a:pt x="13191" y="11780"/>
                </a:cubicBezTo>
                <a:cubicBezTo>
                  <a:pt x="13156" y="11851"/>
                  <a:pt x="13120" y="11913"/>
                  <a:pt x="13082" y="11981"/>
                </a:cubicBezTo>
                <a:cubicBezTo>
                  <a:pt x="13057" y="12025"/>
                  <a:pt x="13038" y="12068"/>
                  <a:pt x="13010" y="12111"/>
                </a:cubicBezTo>
                <a:cubicBezTo>
                  <a:pt x="12935" y="12233"/>
                  <a:pt x="12862" y="12347"/>
                  <a:pt x="12792" y="12426"/>
                </a:cubicBezTo>
                <a:cubicBezTo>
                  <a:pt x="12758" y="12463"/>
                  <a:pt x="12736" y="12490"/>
                  <a:pt x="12712" y="12520"/>
                </a:cubicBezTo>
                <a:cubicBezTo>
                  <a:pt x="12674" y="12567"/>
                  <a:pt x="12634" y="12617"/>
                  <a:pt x="12610" y="12663"/>
                </a:cubicBezTo>
                <a:cubicBezTo>
                  <a:pt x="12579" y="12728"/>
                  <a:pt x="12574" y="12791"/>
                  <a:pt x="12574" y="12879"/>
                </a:cubicBezTo>
                <a:cubicBezTo>
                  <a:pt x="12574" y="13143"/>
                  <a:pt x="12700" y="13311"/>
                  <a:pt x="13046" y="13518"/>
                </a:cubicBezTo>
                <a:cubicBezTo>
                  <a:pt x="13588" y="13841"/>
                  <a:pt x="14303" y="14045"/>
                  <a:pt x="15203" y="14128"/>
                </a:cubicBezTo>
                <a:cubicBezTo>
                  <a:pt x="15235" y="14130"/>
                  <a:pt x="15267" y="14133"/>
                  <a:pt x="15298" y="14135"/>
                </a:cubicBezTo>
                <a:cubicBezTo>
                  <a:pt x="15384" y="14142"/>
                  <a:pt x="15470" y="14144"/>
                  <a:pt x="15559" y="14149"/>
                </a:cubicBezTo>
                <a:cubicBezTo>
                  <a:pt x="15828" y="14162"/>
                  <a:pt x="16110" y="14164"/>
                  <a:pt x="16409" y="14157"/>
                </a:cubicBezTo>
                <a:cubicBezTo>
                  <a:pt x="16608" y="14151"/>
                  <a:pt x="16767" y="14146"/>
                  <a:pt x="16925" y="14135"/>
                </a:cubicBezTo>
                <a:cubicBezTo>
                  <a:pt x="17400" y="14088"/>
                  <a:pt x="17832" y="13984"/>
                  <a:pt x="18239" y="13834"/>
                </a:cubicBezTo>
                <a:cubicBezTo>
                  <a:pt x="18354" y="13786"/>
                  <a:pt x="18470" y="13746"/>
                  <a:pt x="18603" y="13683"/>
                </a:cubicBezTo>
                <a:cubicBezTo>
                  <a:pt x="18728" y="13623"/>
                  <a:pt x="18823" y="13569"/>
                  <a:pt x="18922" y="13518"/>
                </a:cubicBezTo>
                <a:cubicBezTo>
                  <a:pt x="19329" y="13286"/>
                  <a:pt x="19712" y="12995"/>
                  <a:pt x="20077" y="12627"/>
                </a:cubicBezTo>
                <a:cubicBezTo>
                  <a:pt x="20529" y="12174"/>
                  <a:pt x="20881" y="11667"/>
                  <a:pt x="21123" y="11106"/>
                </a:cubicBezTo>
                <a:cubicBezTo>
                  <a:pt x="21290" y="10719"/>
                  <a:pt x="21398" y="10301"/>
                  <a:pt x="21465" y="9864"/>
                </a:cubicBezTo>
                <a:cubicBezTo>
                  <a:pt x="21476" y="9798"/>
                  <a:pt x="21486" y="9736"/>
                  <a:pt x="21494" y="9670"/>
                </a:cubicBezTo>
                <a:cubicBezTo>
                  <a:pt x="21510" y="9535"/>
                  <a:pt x="21523" y="9399"/>
                  <a:pt x="21530" y="9261"/>
                </a:cubicBezTo>
                <a:cubicBezTo>
                  <a:pt x="21599" y="7812"/>
                  <a:pt x="21210" y="6436"/>
                  <a:pt x="20288" y="4889"/>
                </a:cubicBezTo>
                <a:cubicBezTo>
                  <a:pt x="18900" y="2562"/>
                  <a:pt x="16367" y="882"/>
                  <a:pt x="13387" y="258"/>
                </a:cubicBezTo>
                <a:cubicBezTo>
                  <a:pt x="13320" y="245"/>
                  <a:pt x="13259" y="235"/>
                  <a:pt x="13191" y="222"/>
                </a:cubicBezTo>
                <a:cubicBezTo>
                  <a:pt x="13143" y="213"/>
                  <a:pt x="13094" y="202"/>
                  <a:pt x="13046" y="194"/>
                </a:cubicBezTo>
                <a:cubicBezTo>
                  <a:pt x="12434" y="87"/>
                  <a:pt x="11802" y="25"/>
                  <a:pt x="11157" y="7"/>
                </a:cubicBezTo>
                <a:cubicBezTo>
                  <a:pt x="10841" y="-2"/>
                  <a:pt x="10544" y="-2"/>
                  <a:pt x="10264" y="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Что такое JavaScript</a:t>
            </a:r>
          </a:p>
        </p:txBody>
      </p:sp>
      <p:pic>
        <p:nvPicPr>
          <p:cNvPr id="352" name="raptorsaur-web.png" descr="raptorsaur-we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1609" y="1055214"/>
            <a:ext cx="3760783" cy="30330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29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Box 3"/>
          <p:cNvSpPr txBox="1"/>
          <p:nvPr/>
        </p:nvSpPr>
        <p:spPr>
          <a:xfrm>
            <a:off x="609275" y="1072079"/>
            <a:ext cx="7925450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spcBef>
                <a:spcPts val="4800"/>
              </a:spcBef>
              <a:defRPr sz="6000"/>
            </a:lvl1pPr>
          </a:lstStyle>
          <a:p>
            <a:r>
              <a:rPr sz="2250"/>
              <a:t>Интерпретируемый</a:t>
            </a:r>
          </a:p>
        </p:txBody>
      </p:sp>
      <p:sp>
        <p:nvSpPr>
          <p:cNvPr id="35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Что такое JavaScript</a:t>
            </a:r>
          </a:p>
        </p:txBody>
      </p:sp>
    </p:spTree>
    <p:extLst>
      <p:ext uri="{BB962C8B-B14F-4D97-AF65-F5344CB8AC3E}">
        <p14:creationId xmlns:p14="http://schemas.microsoft.com/office/powerpoint/2010/main" val="6266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3"/>
          <p:cNvSpPr txBox="1"/>
          <p:nvPr/>
        </p:nvSpPr>
        <p:spPr>
          <a:xfrm>
            <a:off x="609275" y="1072079"/>
            <a:ext cx="7925450" cy="126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Интерпретируемый</a:t>
            </a:r>
            <a:endParaRPr sz="2250" dirty="0"/>
          </a:p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Мультипарадигменный</a:t>
            </a:r>
            <a:r>
              <a:rPr sz="2250" dirty="0"/>
              <a:t> </a:t>
            </a:r>
            <a:r>
              <a:rPr sz="2250" dirty="0" err="1"/>
              <a:t>язык</a:t>
            </a:r>
            <a:r>
              <a:rPr sz="2250" dirty="0"/>
              <a:t> </a:t>
            </a:r>
            <a:r>
              <a:rPr sz="2250" dirty="0" err="1"/>
              <a:t>программирования</a:t>
            </a:r>
            <a:r>
              <a:rPr sz="2250" dirty="0"/>
              <a:t/>
            </a:r>
            <a:br>
              <a:rPr sz="2250" dirty="0"/>
            </a:br>
            <a:r>
              <a:rPr sz="1600" dirty="0" err="1">
                <a:solidFill>
                  <a:srgbClr val="A7A7A7"/>
                </a:solidFill>
              </a:rPr>
              <a:t>объектно-ориентированное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функциональное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императивное</a:t>
            </a:r>
            <a:endParaRPr sz="1600" dirty="0">
              <a:solidFill>
                <a:srgbClr val="A7A7A7"/>
              </a:solidFill>
            </a:endParaRPr>
          </a:p>
        </p:txBody>
      </p:sp>
      <p:sp>
        <p:nvSpPr>
          <p:cNvPr id="362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Что такое JavaScript</a:t>
            </a:r>
          </a:p>
        </p:txBody>
      </p:sp>
    </p:spTree>
    <p:extLst>
      <p:ext uri="{BB962C8B-B14F-4D97-AF65-F5344CB8AC3E}">
        <p14:creationId xmlns:p14="http://schemas.microsoft.com/office/powerpoint/2010/main" val="13189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3"/>
          <p:cNvSpPr txBox="1"/>
          <p:nvPr/>
        </p:nvSpPr>
        <p:spPr>
          <a:xfrm>
            <a:off x="609275" y="1072079"/>
            <a:ext cx="7925450" cy="1838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Интерпретируемый</a:t>
            </a:r>
            <a:endParaRPr sz="2250" dirty="0"/>
          </a:p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Мультипарадигменный</a:t>
            </a:r>
            <a:r>
              <a:rPr sz="2250" dirty="0"/>
              <a:t> </a:t>
            </a:r>
            <a:r>
              <a:rPr sz="2250" dirty="0" err="1"/>
              <a:t>язык</a:t>
            </a:r>
            <a:r>
              <a:rPr sz="2250" dirty="0"/>
              <a:t> </a:t>
            </a:r>
            <a:r>
              <a:rPr sz="2250" dirty="0" err="1"/>
              <a:t>программирования</a:t>
            </a:r>
            <a:r>
              <a:rPr sz="2250" dirty="0"/>
              <a:t/>
            </a:r>
            <a:br>
              <a:rPr sz="2250" dirty="0"/>
            </a:br>
            <a:r>
              <a:rPr sz="1600" dirty="0" err="1">
                <a:solidFill>
                  <a:srgbClr val="A7A7A7"/>
                </a:solidFill>
              </a:rPr>
              <a:t>объектно-ориентированное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функциональное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императивное</a:t>
            </a:r>
            <a:endParaRPr sz="1600" dirty="0">
              <a:solidFill>
                <a:srgbClr val="A7A7A7"/>
              </a:solidFill>
            </a:endParaRPr>
          </a:p>
          <a:p>
            <a:pPr algn="ctr">
              <a:spcBef>
                <a:spcPts val="1800"/>
              </a:spcBef>
              <a:defRPr sz="6000"/>
            </a:pPr>
            <a:r>
              <a:rPr sz="2250" dirty="0"/>
              <a:t>С </a:t>
            </a:r>
            <a:r>
              <a:rPr sz="2250" dirty="0" err="1"/>
              <a:t>автоматическим</a:t>
            </a:r>
            <a:r>
              <a:rPr sz="2250" dirty="0"/>
              <a:t> </a:t>
            </a:r>
            <a:r>
              <a:rPr sz="2250" dirty="0" err="1"/>
              <a:t>управлением</a:t>
            </a:r>
            <a:r>
              <a:rPr sz="2250" dirty="0"/>
              <a:t> </a:t>
            </a:r>
            <a:r>
              <a:rPr sz="2250" dirty="0" err="1"/>
              <a:t>памятью</a:t>
            </a:r>
            <a:endParaRPr sz="2250" dirty="0"/>
          </a:p>
        </p:txBody>
      </p:sp>
      <p:sp>
        <p:nvSpPr>
          <p:cNvPr id="36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Что такое JavaScript</a:t>
            </a:r>
          </a:p>
        </p:txBody>
      </p:sp>
    </p:spTree>
    <p:extLst>
      <p:ext uri="{BB962C8B-B14F-4D97-AF65-F5344CB8AC3E}">
        <p14:creationId xmlns:p14="http://schemas.microsoft.com/office/powerpoint/2010/main" val="35047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Box 3"/>
          <p:cNvSpPr txBox="1"/>
          <p:nvPr/>
        </p:nvSpPr>
        <p:spPr>
          <a:xfrm>
            <a:off x="609275" y="1072079"/>
            <a:ext cx="7925450" cy="241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Интерпретируемый</a:t>
            </a:r>
            <a:endParaRPr sz="2250" dirty="0"/>
          </a:p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Мультипарадигменный</a:t>
            </a:r>
            <a:r>
              <a:rPr sz="2250" dirty="0"/>
              <a:t> </a:t>
            </a:r>
            <a:r>
              <a:rPr sz="2250" dirty="0" err="1"/>
              <a:t>язык</a:t>
            </a:r>
            <a:r>
              <a:rPr sz="2250" dirty="0"/>
              <a:t> </a:t>
            </a:r>
            <a:r>
              <a:rPr sz="2250" dirty="0" err="1"/>
              <a:t>программирования</a:t>
            </a:r>
            <a:r>
              <a:rPr sz="2250" dirty="0"/>
              <a:t/>
            </a:r>
            <a:br>
              <a:rPr sz="2250" dirty="0"/>
            </a:br>
            <a:r>
              <a:rPr sz="1600" dirty="0" err="1">
                <a:solidFill>
                  <a:srgbClr val="A7A7A7"/>
                </a:solidFill>
              </a:rPr>
              <a:t>объектно-ориентированное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функциональное</a:t>
            </a:r>
            <a:r>
              <a:rPr sz="1600" dirty="0">
                <a:solidFill>
                  <a:srgbClr val="A7A7A7"/>
                </a:solidFill>
              </a:rPr>
              <a:t>, </a:t>
            </a:r>
            <a:r>
              <a:rPr sz="1600" dirty="0" err="1">
                <a:solidFill>
                  <a:srgbClr val="A7A7A7"/>
                </a:solidFill>
              </a:rPr>
              <a:t>императивное</a:t>
            </a:r>
            <a:endParaRPr sz="1600" dirty="0">
              <a:solidFill>
                <a:srgbClr val="A7A7A7"/>
              </a:solidFill>
            </a:endParaRPr>
          </a:p>
          <a:p>
            <a:pPr algn="ctr">
              <a:spcBef>
                <a:spcPts val="1800"/>
              </a:spcBef>
              <a:defRPr sz="6000"/>
            </a:pPr>
            <a:r>
              <a:rPr sz="2250" dirty="0"/>
              <a:t>С </a:t>
            </a:r>
            <a:r>
              <a:rPr sz="2250" dirty="0" err="1"/>
              <a:t>автоматическим</a:t>
            </a:r>
            <a:r>
              <a:rPr sz="2250" dirty="0"/>
              <a:t> </a:t>
            </a:r>
            <a:r>
              <a:rPr sz="2250" dirty="0" err="1"/>
              <a:t>управлением</a:t>
            </a:r>
            <a:r>
              <a:rPr sz="2250" dirty="0"/>
              <a:t> </a:t>
            </a:r>
            <a:r>
              <a:rPr sz="2250" dirty="0" err="1"/>
              <a:t>памятью</a:t>
            </a:r>
            <a:endParaRPr sz="2250" dirty="0"/>
          </a:p>
          <a:p>
            <a:pPr algn="ctr">
              <a:spcBef>
                <a:spcPts val="1800"/>
              </a:spcBef>
              <a:defRPr sz="6000"/>
            </a:pPr>
            <a:r>
              <a:rPr sz="2250" dirty="0" err="1"/>
              <a:t>Динамической</a:t>
            </a:r>
            <a:r>
              <a:rPr sz="2250" dirty="0"/>
              <a:t> </a:t>
            </a:r>
            <a:r>
              <a:rPr sz="2250" dirty="0" err="1"/>
              <a:t>слабой</a:t>
            </a:r>
            <a:r>
              <a:rPr sz="2250" dirty="0"/>
              <a:t> </a:t>
            </a:r>
            <a:r>
              <a:rPr sz="2250" dirty="0" err="1"/>
              <a:t>неявной</a:t>
            </a:r>
            <a:r>
              <a:rPr sz="2250" dirty="0"/>
              <a:t> </a:t>
            </a:r>
            <a:r>
              <a:rPr sz="2250" dirty="0" err="1"/>
              <a:t>типизацией</a:t>
            </a:r>
            <a:endParaRPr sz="2250" dirty="0"/>
          </a:p>
        </p:txBody>
      </p:sp>
      <p:sp>
        <p:nvSpPr>
          <p:cNvPr id="372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Что такое JavaScript</a:t>
            </a:r>
          </a:p>
        </p:txBody>
      </p:sp>
    </p:spTree>
    <p:extLst>
      <p:ext uri="{BB962C8B-B14F-4D97-AF65-F5344CB8AC3E}">
        <p14:creationId xmlns:p14="http://schemas.microsoft.com/office/powerpoint/2010/main" val="1531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Типизация в </a:t>
            </a:r>
            <a:r>
              <a:rPr lang="en-US" dirty="0" smtClean="0"/>
              <a:t>JavaScript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1470"/>
            <a:ext cx="7344816" cy="50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Типы данных</a:t>
            </a:r>
          </a:p>
        </p:txBody>
      </p:sp>
      <p:sp>
        <p:nvSpPr>
          <p:cNvPr id="382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383" name="Примитивы"/>
          <p:cNvSpPr txBox="1"/>
          <p:nvPr/>
        </p:nvSpPr>
        <p:spPr>
          <a:xfrm>
            <a:off x="90389" y="863917"/>
            <a:ext cx="4348196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defRPr sz="6000"/>
            </a:lvl1pPr>
          </a:lstStyle>
          <a:p>
            <a:r>
              <a:rPr sz="2250" b="1" dirty="0" err="1"/>
              <a:t>Примитивы</a:t>
            </a:r>
            <a:endParaRPr sz="2250" b="1" dirty="0"/>
          </a:p>
        </p:txBody>
      </p:sp>
      <p:sp>
        <p:nvSpPr>
          <p:cNvPr id="384" name="Объекты"/>
          <p:cNvSpPr txBox="1"/>
          <p:nvPr/>
        </p:nvSpPr>
        <p:spPr>
          <a:xfrm>
            <a:off x="4705415" y="863917"/>
            <a:ext cx="430261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defRPr sz="6000"/>
            </a:lvl1pPr>
          </a:lstStyle>
          <a:p>
            <a:r>
              <a:rPr sz="2250" b="1" dirty="0" err="1"/>
              <a:t>Объекты</a:t>
            </a:r>
            <a:endParaRPr sz="2250" b="1" dirty="0"/>
          </a:p>
        </p:txBody>
      </p:sp>
      <p:sp>
        <p:nvSpPr>
          <p:cNvPr id="385" name="Number…"/>
          <p:cNvSpPr txBox="1"/>
          <p:nvPr/>
        </p:nvSpPr>
        <p:spPr>
          <a:xfrm>
            <a:off x="1500894" y="1666875"/>
            <a:ext cx="1889298" cy="255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sz="2000" dirty="0"/>
              <a:t>Number</a:t>
            </a:r>
          </a:p>
          <a:p>
            <a:r>
              <a:rPr sz="2000" dirty="0"/>
              <a:t>String</a:t>
            </a:r>
          </a:p>
          <a:p>
            <a:r>
              <a:rPr sz="2000" dirty="0"/>
              <a:t>Boolean</a:t>
            </a:r>
          </a:p>
          <a:p>
            <a:r>
              <a:rPr lang="en-US" sz="2000" dirty="0"/>
              <a:t>n</a:t>
            </a:r>
            <a:r>
              <a:rPr sz="2000" dirty="0" smtClean="0"/>
              <a:t>ull</a:t>
            </a:r>
            <a:endParaRPr sz="2000" dirty="0"/>
          </a:p>
          <a:p>
            <a:r>
              <a:rPr lang="en-US" sz="2000" dirty="0"/>
              <a:t>u</a:t>
            </a:r>
            <a:r>
              <a:rPr sz="2000" dirty="0" smtClean="0"/>
              <a:t>ndefined</a:t>
            </a:r>
            <a:endParaRPr sz="2000" dirty="0"/>
          </a:p>
          <a:p>
            <a:endParaRPr sz="2000" dirty="0"/>
          </a:p>
          <a:p>
            <a:r>
              <a:rPr sz="2000" dirty="0" smtClean="0"/>
              <a:t>Symbol </a:t>
            </a:r>
            <a:r>
              <a:rPr sz="2000" dirty="0"/>
              <a:t>(ES6</a:t>
            </a:r>
            <a:r>
              <a:rPr sz="2000" dirty="0" smtClean="0"/>
              <a:t>)</a:t>
            </a:r>
            <a:endParaRPr lang="en-US" sz="2000" dirty="0" smtClean="0"/>
          </a:p>
          <a:p>
            <a:r>
              <a:rPr lang="en-US" sz="2000" dirty="0" err="1" smtClean="0"/>
              <a:t>BigInt</a:t>
            </a:r>
            <a:r>
              <a:rPr lang="en-US" sz="2000" dirty="0" smtClean="0"/>
              <a:t> (ES2020)</a:t>
            </a:r>
            <a:endParaRPr sz="2000" dirty="0"/>
          </a:p>
        </p:txBody>
      </p:sp>
      <p:sp>
        <p:nvSpPr>
          <p:cNvPr id="386" name="Object…"/>
          <p:cNvSpPr txBox="1"/>
          <p:nvPr/>
        </p:nvSpPr>
        <p:spPr>
          <a:xfrm>
            <a:off x="6300192" y="1663700"/>
            <a:ext cx="2091276" cy="317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sz="2000" dirty="0"/>
              <a:t>Object</a:t>
            </a:r>
          </a:p>
          <a:p>
            <a:r>
              <a:rPr sz="2000" dirty="0"/>
              <a:t>Array</a:t>
            </a:r>
          </a:p>
          <a:p>
            <a:r>
              <a:rPr sz="2000" dirty="0"/>
              <a:t>Function</a:t>
            </a:r>
          </a:p>
          <a:p>
            <a:r>
              <a:rPr sz="2000" dirty="0" err="1" smtClean="0"/>
              <a:t>Reg</a:t>
            </a:r>
            <a:r>
              <a:rPr lang="en-US" sz="2000" dirty="0" err="1" smtClean="0"/>
              <a:t>Exp</a:t>
            </a:r>
            <a:endParaRPr lang="ru-RU" sz="2000" dirty="0" smtClean="0"/>
          </a:p>
          <a:p>
            <a:r>
              <a:rPr lang="en-US" sz="2000" dirty="0" err="1" smtClean="0"/>
              <a:t>XMLHTTPRequest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Promise (ES6)</a:t>
            </a:r>
            <a:endParaRPr lang="en-US" sz="2000" dirty="0"/>
          </a:p>
          <a:p>
            <a:r>
              <a:rPr lang="en-US" sz="2000" dirty="0" smtClean="0"/>
              <a:t>Map (ES6)</a:t>
            </a:r>
          </a:p>
          <a:p>
            <a:r>
              <a:rPr lang="en-US" sz="2000" dirty="0" smtClean="0"/>
              <a:t>Set (ES6)</a:t>
            </a:r>
            <a:endParaRPr sz="2000" dirty="0"/>
          </a:p>
          <a:p>
            <a:r>
              <a:rPr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71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5880104" y="890938"/>
            <a:ext cx="22932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sz="2250" b="1" dirty="0" err="1">
                <a:solidFill>
                  <a:schemeClr val="tx1"/>
                </a:solidFill>
              </a:rPr>
              <a:t>Динамическая</a:t>
            </a:r>
            <a:endParaRPr sz="22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0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5"/>
          <p:cNvSpPr txBox="1"/>
          <p:nvPr/>
        </p:nvSpPr>
        <p:spPr>
          <a:xfrm>
            <a:off x="1231763" y="921412"/>
            <a:ext cx="7404554" cy="1015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lvl="1" indent="135000">
              <a:spcBef>
                <a:spcPts val="1800"/>
              </a:spcBef>
              <a:defRPr sz="6000"/>
            </a:pPr>
            <a:r>
              <a:rPr sz="2250"/>
              <a:t>Что такое </a:t>
            </a:r>
            <a:r>
              <a:rPr sz="2250">
                <a:solidFill>
                  <a:srgbClr val="3F638B"/>
                </a:solidFill>
              </a:rPr>
              <a:t>JS</a:t>
            </a:r>
            <a:r>
              <a:rPr sz="2250"/>
              <a:t> и для чего он нужен</a:t>
            </a:r>
          </a:p>
          <a:p>
            <a:pPr lvl="1" indent="135000">
              <a:spcBef>
                <a:spcPts val="1800"/>
              </a:spcBef>
              <a:defRPr sz="6000"/>
            </a:pPr>
            <a:r>
              <a:rPr sz="2250"/>
              <a:t>Типизация</a:t>
            </a:r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58022" y="4351354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58022" y="4591922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58022" y="4107700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1644995"/>
            <a:ext cx="2590801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1107599"/>
            <a:ext cx="2590801" cy="1158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022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5880104" y="890938"/>
            <a:ext cx="22932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sz="2250" b="1" dirty="0" err="1">
                <a:solidFill>
                  <a:schemeClr val="tx1"/>
                </a:solidFill>
              </a:rPr>
              <a:t>Динамическая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420" name="Статическая"/>
          <p:cNvSpPr txBox="1"/>
          <p:nvPr/>
        </p:nvSpPr>
        <p:spPr>
          <a:xfrm>
            <a:off x="1249134" y="903955"/>
            <a:ext cx="19726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sz="2250" b="1" dirty="0" err="1"/>
              <a:t>Статическая</a:t>
            </a:r>
            <a:endParaRPr sz="2250" b="1" dirty="0"/>
          </a:p>
        </p:txBody>
      </p:sp>
      <p:sp>
        <p:nvSpPr>
          <p:cNvPr id="9" name="let a;  a = 1;…"/>
          <p:cNvSpPr txBox="1"/>
          <p:nvPr/>
        </p:nvSpPr>
        <p:spPr>
          <a:xfrm>
            <a:off x="6012160" y="1342535"/>
            <a:ext cx="2201248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a; </a:t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>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</a:t>
            </a:r>
          </a:p>
          <a:p>
            <a:r>
              <a:rPr dirty="0"/>
              <a:t>a </a:t>
            </a:r>
            <a:r>
              <a:rPr dirty="0">
                <a:solidFill>
                  <a:srgbClr val="3F638B"/>
                </a:solidFill>
              </a:rPr>
              <a:t>=</a:t>
            </a:r>
            <a:r>
              <a:rPr dirty="0"/>
              <a:t> </a:t>
            </a:r>
            <a:r>
              <a:rPr lang="en-US" dirty="0" smtClean="0"/>
              <a:t>'</a:t>
            </a:r>
            <a:r>
              <a:rPr dirty="0" smtClean="0"/>
              <a:t>string</a:t>
            </a:r>
            <a:r>
              <a:rPr lang="en-US" dirty="0" smtClean="0"/>
              <a:t> value'</a:t>
            </a:r>
            <a:r>
              <a:rPr dirty="0" smtClean="0"/>
              <a:t>;</a:t>
            </a:r>
            <a:endParaRPr dirty="0"/>
          </a:p>
        </p:txBody>
      </p:sp>
      <p:sp>
        <p:nvSpPr>
          <p:cNvPr id="10" name="let a;  a = 1;…"/>
          <p:cNvSpPr txBox="1"/>
          <p:nvPr/>
        </p:nvSpPr>
        <p:spPr>
          <a:xfrm>
            <a:off x="1134837" y="1342535"/>
            <a:ext cx="2201248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3F638B"/>
                </a:solidFill>
              </a:rPr>
              <a:t>number = </a:t>
            </a:r>
            <a:r>
              <a:rPr lang="en-US" dirty="0" smtClean="0">
                <a:solidFill>
                  <a:srgbClr val="000000"/>
                </a:solidFill>
              </a:rPr>
              <a:t>1;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>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true</a:t>
            </a:r>
            <a:r>
              <a:rPr dirty="0" smtClean="0">
                <a:solidFill>
                  <a:srgbClr val="000000"/>
                </a:solidFill>
              </a:rPr>
              <a:t>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// Error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5880104" y="890938"/>
            <a:ext cx="22932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sz="2250" b="1" dirty="0" err="1">
                <a:solidFill>
                  <a:schemeClr val="tx1"/>
                </a:solidFill>
              </a:rPr>
              <a:t>Динамическая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420" name="Статическая"/>
          <p:cNvSpPr txBox="1"/>
          <p:nvPr/>
        </p:nvSpPr>
        <p:spPr>
          <a:xfrm>
            <a:off x="1249134" y="903955"/>
            <a:ext cx="197265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sz="2250" b="1" dirty="0" err="1"/>
              <a:t>Статическая</a:t>
            </a:r>
            <a:endParaRPr sz="2250" b="1" dirty="0"/>
          </a:p>
        </p:txBody>
      </p:sp>
      <p:sp>
        <p:nvSpPr>
          <p:cNvPr id="9" name="let a;  a = 1;…"/>
          <p:cNvSpPr txBox="1"/>
          <p:nvPr/>
        </p:nvSpPr>
        <p:spPr>
          <a:xfrm>
            <a:off x="6012160" y="1342535"/>
            <a:ext cx="2201248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a; </a:t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>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</a:t>
            </a:r>
          </a:p>
          <a:p>
            <a:r>
              <a:rPr dirty="0"/>
              <a:t>a </a:t>
            </a:r>
            <a:r>
              <a:rPr dirty="0">
                <a:solidFill>
                  <a:srgbClr val="3F638B"/>
                </a:solidFill>
              </a:rPr>
              <a:t>=</a:t>
            </a:r>
            <a:r>
              <a:rPr dirty="0"/>
              <a:t> </a:t>
            </a:r>
            <a:r>
              <a:rPr lang="en-US" dirty="0" smtClean="0"/>
              <a:t>'</a:t>
            </a:r>
            <a:r>
              <a:rPr dirty="0" smtClean="0"/>
              <a:t>string</a:t>
            </a:r>
            <a:r>
              <a:rPr lang="en-US" dirty="0" smtClean="0"/>
              <a:t> value'</a:t>
            </a:r>
            <a:r>
              <a:rPr dirty="0" smtClean="0"/>
              <a:t>;</a:t>
            </a:r>
            <a:endParaRPr dirty="0"/>
          </a:p>
        </p:txBody>
      </p:sp>
      <p:sp>
        <p:nvSpPr>
          <p:cNvPr id="10" name="let a;  a = 1;…"/>
          <p:cNvSpPr txBox="1"/>
          <p:nvPr/>
        </p:nvSpPr>
        <p:spPr>
          <a:xfrm>
            <a:off x="1134837" y="1342535"/>
            <a:ext cx="2201248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3F638B"/>
                </a:solidFill>
              </a:rPr>
              <a:t>number = </a:t>
            </a:r>
            <a:r>
              <a:rPr lang="en-US" dirty="0" smtClean="0">
                <a:solidFill>
                  <a:srgbClr val="000000"/>
                </a:solidFill>
              </a:rPr>
              <a:t>1;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>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true</a:t>
            </a:r>
            <a:r>
              <a:rPr dirty="0" smtClean="0">
                <a:solidFill>
                  <a:srgbClr val="000000"/>
                </a:solidFill>
              </a:rPr>
              <a:t>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// Error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749" y="2767720"/>
            <a:ext cx="3791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Ускорение разработки в </a:t>
            </a:r>
            <a:r>
              <a:rPr lang="en-US" dirty="0" smtClean="0"/>
              <a:t>IDE</a:t>
            </a:r>
            <a:endParaRPr lang="ru-RU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+ Уменьшение количества тестов</a:t>
            </a:r>
          </a:p>
          <a:p>
            <a:endParaRPr lang="ru-RU" dirty="0"/>
          </a:p>
          <a:p>
            <a:r>
              <a:rPr lang="ru-RU" dirty="0" smtClean="0"/>
              <a:t>+ Уменьшение количества багов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980707" y="2767720"/>
            <a:ext cx="3844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Легко в освоении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+ Гибкая реализация алгоритмов</a:t>
            </a:r>
          </a:p>
          <a:p>
            <a:endParaRPr lang="ru-RU" dirty="0"/>
          </a:p>
          <a:p>
            <a:r>
              <a:rPr lang="ru-RU" dirty="0" smtClean="0"/>
              <a:t>+ Лаконичный код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3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r>
              <a:rPr lang="en-US" sz="2775" dirty="0" smtClean="0"/>
              <a:t> - </a:t>
            </a:r>
            <a:r>
              <a:rPr lang="ru-RU" sz="2775" dirty="0" smtClean="0"/>
              <a:t>явность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10" name="Статическая"/>
          <p:cNvSpPr txBox="1"/>
          <p:nvPr/>
        </p:nvSpPr>
        <p:spPr>
          <a:xfrm>
            <a:off x="6156176" y="911926"/>
            <a:ext cx="1373131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Неявная</a:t>
            </a:r>
            <a:endParaRPr sz="2250" b="1" dirty="0"/>
          </a:p>
        </p:txBody>
      </p:sp>
    </p:spTree>
    <p:extLst>
      <p:ext uri="{BB962C8B-B14F-4D97-AF65-F5344CB8AC3E}">
        <p14:creationId xmlns:p14="http://schemas.microsoft.com/office/powerpoint/2010/main" val="40710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r>
              <a:rPr lang="en-US" sz="2775" dirty="0" smtClean="0"/>
              <a:t> - </a:t>
            </a:r>
            <a:r>
              <a:rPr lang="ru-RU" sz="2775" dirty="0" smtClean="0"/>
              <a:t>явность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1768752" y="911926"/>
            <a:ext cx="1010852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lang="ru-RU" sz="2250" b="1" dirty="0" smtClean="0">
                <a:solidFill>
                  <a:schemeClr val="tx1"/>
                </a:solidFill>
              </a:rPr>
              <a:t>Явная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10" name="Статическая"/>
          <p:cNvSpPr txBox="1"/>
          <p:nvPr/>
        </p:nvSpPr>
        <p:spPr>
          <a:xfrm>
            <a:off x="6156176" y="911926"/>
            <a:ext cx="1373131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Неявная</a:t>
            </a:r>
            <a:endParaRPr sz="2250" b="1" dirty="0"/>
          </a:p>
        </p:txBody>
      </p:sp>
      <p:sp>
        <p:nvSpPr>
          <p:cNvPr id="14" name="a = 1;  b = true;"/>
          <p:cNvSpPr txBox="1"/>
          <p:nvPr/>
        </p:nvSpPr>
        <p:spPr>
          <a:xfrm>
            <a:off x="5004048" y="1700590"/>
            <a:ext cx="2076977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 </a:t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b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true;</a:t>
            </a:r>
          </a:p>
        </p:txBody>
      </p:sp>
      <p:sp>
        <p:nvSpPr>
          <p:cNvPr id="16" name="int a = 1;  bool b = true;"/>
          <p:cNvSpPr txBox="1"/>
          <p:nvPr/>
        </p:nvSpPr>
        <p:spPr>
          <a:xfrm>
            <a:off x="395536" y="1697350"/>
            <a:ext cx="2483077" cy="80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a: </a:t>
            </a:r>
            <a:r>
              <a:rPr dirty="0"/>
              <a:t>number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 </a:t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b: </a:t>
            </a:r>
            <a:r>
              <a:rPr dirty="0" err="1"/>
              <a:t>boolean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true;</a:t>
            </a:r>
          </a:p>
        </p:txBody>
      </p:sp>
    </p:spTree>
    <p:extLst>
      <p:ext uri="{BB962C8B-B14F-4D97-AF65-F5344CB8AC3E}">
        <p14:creationId xmlns:p14="http://schemas.microsoft.com/office/powerpoint/2010/main" val="13709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r>
              <a:rPr lang="en-US" sz="2775" dirty="0" smtClean="0"/>
              <a:t> - </a:t>
            </a:r>
            <a:r>
              <a:rPr lang="ru-RU" sz="2775" dirty="0" smtClean="0"/>
              <a:t>явность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1768752" y="911926"/>
            <a:ext cx="1010852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lang="ru-RU" sz="2250" b="1" dirty="0" smtClean="0">
                <a:solidFill>
                  <a:schemeClr val="tx1"/>
                </a:solidFill>
              </a:rPr>
              <a:t>Явная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283" y="3467261"/>
            <a:ext cx="3259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Детерминированность</a:t>
            </a:r>
          </a:p>
          <a:p>
            <a:endParaRPr lang="ru-RU" dirty="0"/>
          </a:p>
          <a:p>
            <a:r>
              <a:rPr lang="ru-RU" dirty="0"/>
              <a:t>+ </a:t>
            </a:r>
            <a:r>
              <a:rPr lang="ru-RU" dirty="0" smtClean="0"/>
              <a:t>Код можно понять без </a:t>
            </a:r>
            <a:r>
              <a:rPr lang="en-US" dirty="0" smtClean="0"/>
              <a:t>IDE</a:t>
            </a:r>
            <a:endParaRPr lang="ru-RU" dirty="0" smtClean="0"/>
          </a:p>
        </p:txBody>
      </p:sp>
      <p:sp>
        <p:nvSpPr>
          <p:cNvPr id="10" name="Статическая"/>
          <p:cNvSpPr txBox="1"/>
          <p:nvPr/>
        </p:nvSpPr>
        <p:spPr>
          <a:xfrm>
            <a:off x="6156176" y="911926"/>
            <a:ext cx="1373131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Неявная</a:t>
            </a:r>
            <a:endParaRPr sz="22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475549"/>
            <a:ext cx="3158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Лаконичный</a:t>
            </a:r>
            <a:r>
              <a:rPr lang="en-US" dirty="0" smtClean="0"/>
              <a:t> </a:t>
            </a:r>
            <a:r>
              <a:rPr lang="ru-RU" dirty="0" smtClean="0"/>
              <a:t>код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+ Легко вносить изменения</a:t>
            </a:r>
          </a:p>
        </p:txBody>
      </p:sp>
      <p:sp>
        <p:nvSpPr>
          <p:cNvPr id="14" name="a = 1;  b = true;"/>
          <p:cNvSpPr txBox="1"/>
          <p:nvPr/>
        </p:nvSpPr>
        <p:spPr>
          <a:xfrm>
            <a:off x="5004048" y="1700590"/>
            <a:ext cx="2076977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 </a:t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b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true;</a:t>
            </a:r>
          </a:p>
        </p:txBody>
      </p:sp>
      <p:sp>
        <p:nvSpPr>
          <p:cNvPr id="16" name="int a = 1;  bool b = true;"/>
          <p:cNvSpPr txBox="1"/>
          <p:nvPr/>
        </p:nvSpPr>
        <p:spPr>
          <a:xfrm>
            <a:off x="395536" y="1697350"/>
            <a:ext cx="2483077" cy="80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a: </a:t>
            </a:r>
            <a:r>
              <a:rPr dirty="0"/>
              <a:t>number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1; </a:t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b: </a:t>
            </a:r>
            <a:r>
              <a:rPr dirty="0" err="1"/>
              <a:t>boolean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true;</a:t>
            </a:r>
          </a:p>
        </p:txBody>
      </p:sp>
    </p:spTree>
    <p:extLst>
      <p:ext uri="{BB962C8B-B14F-4D97-AF65-F5344CB8AC3E}">
        <p14:creationId xmlns:p14="http://schemas.microsoft.com/office/powerpoint/2010/main" val="42087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10" name="Статическая"/>
          <p:cNvSpPr txBox="1"/>
          <p:nvPr/>
        </p:nvSpPr>
        <p:spPr>
          <a:xfrm>
            <a:off x="5148064" y="920214"/>
            <a:ext cx="3125212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Слабая (не строгая)</a:t>
            </a:r>
            <a:endParaRPr sz="2250" b="1" dirty="0"/>
          </a:p>
        </p:txBody>
      </p:sp>
    </p:spTree>
    <p:extLst>
      <p:ext uri="{BB962C8B-B14F-4D97-AF65-F5344CB8AC3E}">
        <p14:creationId xmlns:p14="http://schemas.microsoft.com/office/powerpoint/2010/main" val="34870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971600" y="911926"/>
            <a:ext cx="2867130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lang="ru-RU" sz="2250" b="1" dirty="0" smtClean="0">
                <a:solidFill>
                  <a:schemeClr val="tx1"/>
                </a:solidFill>
              </a:rPr>
              <a:t>Сильная (строгая)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11" name="label = ‘Value: ’;  val = 1;…"/>
          <p:cNvSpPr txBox="1"/>
          <p:nvPr/>
        </p:nvSpPr>
        <p:spPr>
          <a:xfrm>
            <a:off x="467544" y="1656634"/>
            <a:ext cx="3693175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label: </a:t>
            </a:r>
            <a:r>
              <a:rPr dirty="0"/>
              <a:t>string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smtClean="0"/>
              <a:t>'</a:t>
            </a:r>
            <a:r>
              <a:rPr dirty="0" smtClean="0">
                <a:solidFill>
                  <a:srgbClr val="000000"/>
                </a:solidFill>
              </a:rPr>
              <a:t>Value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lang="en-US" dirty="0"/>
              <a:t>'</a:t>
            </a:r>
            <a:r>
              <a:rPr dirty="0" smtClean="0">
                <a:solidFill>
                  <a:srgbClr val="000000"/>
                </a:solidFill>
              </a:rPr>
              <a:t>; </a:t>
            </a: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val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/>
              <a:t>number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1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console</a:t>
            </a:r>
            <a:r>
              <a:rPr dirty="0">
                <a:solidFill>
                  <a:srgbClr val="000000"/>
                </a:solidFill>
              </a:rPr>
              <a:t>.log(label </a:t>
            </a:r>
            <a:r>
              <a:rPr dirty="0"/>
              <a:t>+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val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>
                <a:solidFill>
                  <a:srgbClr val="C00000"/>
                </a:solidFill>
              </a:rPr>
              <a:t>// Error</a:t>
            </a:r>
          </a:p>
        </p:txBody>
      </p:sp>
      <p:sp>
        <p:nvSpPr>
          <p:cNvPr id="10" name="Статическая"/>
          <p:cNvSpPr txBox="1"/>
          <p:nvPr/>
        </p:nvSpPr>
        <p:spPr>
          <a:xfrm>
            <a:off x="5148064" y="920214"/>
            <a:ext cx="3125212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Слабая (не строгая)</a:t>
            </a:r>
            <a:endParaRPr sz="225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880322" y="1741863"/>
            <a:ext cx="3940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lang="nn-NO" dirty="0"/>
              <a:t>let</a:t>
            </a:r>
            <a:r>
              <a:rPr lang="nn-NO" dirty="0">
                <a:solidFill>
                  <a:srgbClr val="000000"/>
                </a:solidFill>
              </a:rPr>
              <a:t> label </a:t>
            </a:r>
            <a:r>
              <a:rPr lang="nn-NO" dirty="0" smtClean="0"/>
              <a:t>=</a:t>
            </a:r>
            <a:r>
              <a:rPr lang="nn-NO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'</a:t>
            </a:r>
            <a:r>
              <a:rPr lang="nn-NO" dirty="0" smtClean="0">
                <a:solidFill>
                  <a:srgbClr val="000000"/>
                </a:solidFill>
              </a:rPr>
              <a:t>Value</a:t>
            </a:r>
            <a:r>
              <a:rPr lang="nn-NO" dirty="0">
                <a:solidFill>
                  <a:srgbClr val="000000"/>
                </a:solidFill>
              </a:rPr>
              <a:t>: </a:t>
            </a:r>
            <a:r>
              <a:rPr lang="en-US" dirty="0"/>
              <a:t>'</a:t>
            </a:r>
            <a:r>
              <a:rPr lang="nn-NO" dirty="0" smtClean="0">
                <a:solidFill>
                  <a:srgbClr val="000000"/>
                </a:solidFill>
              </a:rPr>
              <a:t>; </a:t>
            </a:r>
            <a:r>
              <a:rPr lang="nn-NO" dirty="0">
                <a:solidFill>
                  <a:srgbClr val="000000"/>
                </a:solidFill>
              </a:rPr>
              <a:t/>
            </a:r>
            <a:br>
              <a:rPr lang="nn-NO" dirty="0">
                <a:solidFill>
                  <a:srgbClr val="000000"/>
                </a:solidFill>
              </a:rPr>
            </a:br>
            <a:r>
              <a:rPr lang="nn-NO" dirty="0"/>
              <a:t>let</a:t>
            </a:r>
            <a:r>
              <a:rPr lang="nn-NO" dirty="0">
                <a:solidFill>
                  <a:srgbClr val="000000"/>
                </a:solidFill>
              </a:rPr>
              <a:t> val </a:t>
            </a:r>
            <a:r>
              <a:rPr lang="nn-NO" dirty="0"/>
              <a:t>=</a:t>
            </a:r>
            <a:r>
              <a:rPr lang="nn-NO" dirty="0">
                <a:solidFill>
                  <a:srgbClr val="000000"/>
                </a:solidFill>
              </a:rPr>
              <a:t> </a:t>
            </a:r>
            <a:r>
              <a:rPr lang="nn-NO" dirty="0" smtClean="0">
                <a:solidFill>
                  <a:srgbClr val="000000"/>
                </a:solidFill>
              </a:rPr>
              <a:t>1</a:t>
            </a:r>
            <a:r>
              <a:rPr lang="nn-NO" dirty="0">
                <a:solidFill>
                  <a:srgbClr val="000000"/>
                </a:solidFill>
              </a:rPr>
              <a:t>;</a:t>
            </a:r>
          </a:p>
          <a:p>
            <a:endParaRPr lang="nn-NO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lang="nn-NO" dirty="0"/>
              <a:t>console</a:t>
            </a:r>
            <a:r>
              <a:rPr lang="nn-NO" dirty="0">
                <a:solidFill>
                  <a:srgbClr val="000000"/>
                </a:solidFill>
              </a:rPr>
              <a:t>.log(label </a:t>
            </a:r>
            <a:r>
              <a:rPr lang="nn-NO" dirty="0"/>
              <a:t>+</a:t>
            </a:r>
            <a:r>
              <a:rPr lang="nn-NO" dirty="0">
                <a:solidFill>
                  <a:srgbClr val="000000"/>
                </a:solidFill>
              </a:rPr>
              <a:t> val); </a:t>
            </a:r>
            <a:r>
              <a:rPr lang="nn-NO" dirty="0">
                <a:solidFill>
                  <a:srgbClr val="00B050"/>
                </a:solidFill>
              </a:rPr>
              <a:t>// </a:t>
            </a:r>
            <a:r>
              <a:rPr lang="en-US" dirty="0" smtClean="0">
                <a:solidFill>
                  <a:srgbClr val="00B050"/>
                </a:solidFill>
              </a:rPr>
              <a:t>'</a:t>
            </a:r>
            <a:r>
              <a:rPr lang="nn-NO" dirty="0" smtClean="0">
                <a:solidFill>
                  <a:srgbClr val="00B050"/>
                </a:solidFill>
              </a:rPr>
              <a:t>Value</a:t>
            </a:r>
            <a:r>
              <a:rPr lang="nn-NO" dirty="0">
                <a:solidFill>
                  <a:srgbClr val="00B050"/>
                </a:solidFill>
              </a:rPr>
              <a:t>: </a:t>
            </a:r>
            <a:r>
              <a:rPr lang="nn-NO" dirty="0" smtClean="0">
                <a:solidFill>
                  <a:srgbClr val="00B050"/>
                </a:solidFill>
              </a:rPr>
              <a:t>1</a:t>
            </a:r>
            <a:r>
              <a:rPr lang="en-US" dirty="0" smtClean="0">
                <a:solidFill>
                  <a:srgbClr val="00B050"/>
                </a:solidFill>
              </a:rPr>
              <a:t>'</a:t>
            </a:r>
            <a:endParaRPr lang="nn-NO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Типизация</a:t>
            </a:r>
            <a:endParaRPr sz="2775" dirty="0"/>
          </a:p>
        </p:txBody>
      </p:sp>
      <p:sp>
        <p:nvSpPr>
          <p:cNvPr id="418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419" name="Динамическая"/>
          <p:cNvSpPr txBox="1"/>
          <p:nvPr/>
        </p:nvSpPr>
        <p:spPr>
          <a:xfrm>
            <a:off x="971600" y="911926"/>
            <a:ext cx="2867130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>
                <a:solidFill>
                  <a:srgbClr val="3F638B"/>
                </a:solidFill>
              </a:defRPr>
            </a:lvl1pPr>
          </a:lstStyle>
          <a:p>
            <a:r>
              <a:rPr lang="ru-RU" sz="2250" b="1" dirty="0" smtClean="0">
                <a:solidFill>
                  <a:schemeClr val="tx1"/>
                </a:solidFill>
              </a:rPr>
              <a:t>Сильная (строгая)</a:t>
            </a:r>
            <a:endParaRPr sz="2250" b="1" dirty="0">
              <a:solidFill>
                <a:schemeClr val="tx1"/>
              </a:solidFill>
            </a:endParaRPr>
          </a:p>
        </p:txBody>
      </p:sp>
      <p:sp>
        <p:nvSpPr>
          <p:cNvPr id="11" name="label = ‘Value: ’;  val = 1;…"/>
          <p:cNvSpPr txBox="1"/>
          <p:nvPr/>
        </p:nvSpPr>
        <p:spPr>
          <a:xfrm>
            <a:off x="467544" y="1656634"/>
            <a:ext cx="3693175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8" tIns="121918" rIns="121918" bIns="121918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label: </a:t>
            </a:r>
            <a:r>
              <a:rPr dirty="0"/>
              <a:t>string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smtClean="0"/>
              <a:t>'</a:t>
            </a:r>
            <a:r>
              <a:rPr dirty="0" smtClean="0">
                <a:solidFill>
                  <a:srgbClr val="000000"/>
                </a:solidFill>
              </a:rPr>
              <a:t>Value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lang="en-US" dirty="0"/>
              <a:t>'</a:t>
            </a:r>
            <a:r>
              <a:rPr dirty="0" smtClean="0">
                <a:solidFill>
                  <a:srgbClr val="000000"/>
                </a:solidFill>
              </a:rPr>
              <a:t>; </a:t>
            </a: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let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val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/>
              <a:t>number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1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dirty="0"/>
              <a:t>console</a:t>
            </a:r>
            <a:r>
              <a:rPr dirty="0">
                <a:solidFill>
                  <a:srgbClr val="000000"/>
                </a:solidFill>
              </a:rPr>
              <a:t>.log(label </a:t>
            </a:r>
            <a:r>
              <a:rPr dirty="0"/>
              <a:t>+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val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>
                <a:solidFill>
                  <a:srgbClr val="C00000"/>
                </a:solidFill>
              </a:rPr>
              <a:t>// Error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283" y="3467261"/>
            <a:ext cx="1925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Понятный код</a:t>
            </a:r>
          </a:p>
          <a:p>
            <a:endParaRPr lang="ru-RU" dirty="0"/>
          </a:p>
          <a:p>
            <a:r>
              <a:rPr lang="ru-RU" dirty="0"/>
              <a:t>+ </a:t>
            </a:r>
            <a:r>
              <a:rPr lang="ru-RU" dirty="0" smtClean="0"/>
              <a:t>Надежность</a:t>
            </a:r>
          </a:p>
        </p:txBody>
      </p:sp>
      <p:sp>
        <p:nvSpPr>
          <p:cNvPr id="10" name="Статическая"/>
          <p:cNvSpPr txBox="1"/>
          <p:nvPr/>
        </p:nvSpPr>
        <p:spPr>
          <a:xfrm>
            <a:off x="5148064" y="920214"/>
            <a:ext cx="3125212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6000"/>
            </a:lvl1pPr>
          </a:lstStyle>
          <a:p>
            <a:r>
              <a:rPr lang="ru-RU" sz="2250" b="1" dirty="0" smtClean="0"/>
              <a:t>Слабая (не строгая)</a:t>
            </a:r>
            <a:endParaRPr sz="225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880322" y="1741863"/>
            <a:ext cx="3940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lang="nn-NO" dirty="0"/>
              <a:t>let</a:t>
            </a:r>
            <a:r>
              <a:rPr lang="nn-NO" dirty="0">
                <a:solidFill>
                  <a:srgbClr val="000000"/>
                </a:solidFill>
              </a:rPr>
              <a:t> label </a:t>
            </a:r>
            <a:r>
              <a:rPr lang="nn-NO" dirty="0" smtClean="0"/>
              <a:t>=</a:t>
            </a:r>
            <a:r>
              <a:rPr lang="nn-NO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'</a:t>
            </a:r>
            <a:r>
              <a:rPr lang="nn-NO" dirty="0" smtClean="0">
                <a:solidFill>
                  <a:srgbClr val="000000"/>
                </a:solidFill>
              </a:rPr>
              <a:t>Value</a:t>
            </a:r>
            <a:r>
              <a:rPr lang="nn-NO" dirty="0">
                <a:solidFill>
                  <a:srgbClr val="000000"/>
                </a:solidFill>
              </a:rPr>
              <a:t>: </a:t>
            </a:r>
            <a:r>
              <a:rPr lang="en-US" dirty="0"/>
              <a:t>'</a:t>
            </a:r>
            <a:r>
              <a:rPr lang="nn-NO" dirty="0" smtClean="0">
                <a:solidFill>
                  <a:srgbClr val="000000"/>
                </a:solidFill>
              </a:rPr>
              <a:t>; </a:t>
            </a:r>
            <a:r>
              <a:rPr lang="nn-NO" dirty="0">
                <a:solidFill>
                  <a:srgbClr val="000000"/>
                </a:solidFill>
              </a:rPr>
              <a:t/>
            </a:r>
            <a:br>
              <a:rPr lang="nn-NO" dirty="0">
                <a:solidFill>
                  <a:srgbClr val="000000"/>
                </a:solidFill>
              </a:rPr>
            </a:br>
            <a:r>
              <a:rPr lang="nn-NO" dirty="0"/>
              <a:t>let</a:t>
            </a:r>
            <a:r>
              <a:rPr lang="nn-NO" dirty="0">
                <a:solidFill>
                  <a:srgbClr val="000000"/>
                </a:solidFill>
              </a:rPr>
              <a:t> val </a:t>
            </a:r>
            <a:r>
              <a:rPr lang="nn-NO" dirty="0"/>
              <a:t>=</a:t>
            </a:r>
            <a:r>
              <a:rPr lang="nn-NO" dirty="0">
                <a:solidFill>
                  <a:srgbClr val="000000"/>
                </a:solidFill>
              </a:rPr>
              <a:t> </a:t>
            </a:r>
            <a:r>
              <a:rPr lang="nn-NO" dirty="0" smtClean="0">
                <a:solidFill>
                  <a:srgbClr val="000000"/>
                </a:solidFill>
              </a:rPr>
              <a:t>1</a:t>
            </a:r>
            <a:r>
              <a:rPr lang="nn-NO" dirty="0">
                <a:solidFill>
                  <a:srgbClr val="000000"/>
                </a:solidFill>
              </a:rPr>
              <a:t>;</a:t>
            </a:r>
          </a:p>
          <a:p>
            <a:endParaRPr lang="nn-NO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lang="nn-NO" dirty="0"/>
              <a:t>console</a:t>
            </a:r>
            <a:r>
              <a:rPr lang="nn-NO" dirty="0">
                <a:solidFill>
                  <a:srgbClr val="000000"/>
                </a:solidFill>
              </a:rPr>
              <a:t>.log(label </a:t>
            </a:r>
            <a:r>
              <a:rPr lang="nn-NO" dirty="0"/>
              <a:t>+</a:t>
            </a:r>
            <a:r>
              <a:rPr lang="nn-NO" dirty="0">
                <a:solidFill>
                  <a:srgbClr val="000000"/>
                </a:solidFill>
              </a:rPr>
              <a:t> val); </a:t>
            </a:r>
            <a:r>
              <a:rPr lang="nn-NO" dirty="0">
                <a:solidFill>
                  <a:srgbClr val="00B050"/>
                </a:solidFill>
              </a:rPr>
              <a:t>// </a:t>
            </a:r>
            <a:r>
              <a:rPr lang="en-US" dirty="0" smtClean="0">
                <a:solidFill>
                  <a:srgbClr val="00B050"/>
                </a:solidFill>
              </a:rPr>
              <a:t>'</a:t>
            </a:r>
            <a:r>
              <a:rPr lang="nn-NO" dirty="0" smtClean="0">
                <a:solidFill>
                  <a:srgbClr val="00B050"/>
                </a:solidFill>
              </a:rPr>
              <a:t>Value</a:t>
            </a:r>
            <a:r>
              <a:rPr lang="nn-NO" dirty="0">
                <a:solidFill>
                  <a:srgbClr val="00B050"/>
                </a:solidFill>
              </a:rPr>
              <a:t>: </a:t>
            </a:r>
            <a:r>
              <a:rPr lang="nn-NO" dirty="0" smtClean="0">
                <a:solidFill>
                  <a:srgbClr val="00B050"/>
                </a:solidFill>
              </a:rPr>
              <a:t>1</a:t>
            </a:r>
            <a:r>
              <a:rPr lang="en-US" dirty="0" smtClean="0">
                <a:solidFill>
                  <a:srgbClr val="00B050"/>
                </a:solidFill>
              </a:rPr>
              <a:t>'</a:t>
            </a:r>
            <a:endParaRPr lang="nn-NO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3475549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 Лаконичный</a:t>
            </a:r>
            <a:r>
              <a:rPr lang="en-US" dirty="0" smtClean="0"/>
              <a:t> </a:t>
            </a:r>
            <a:r>
              <a:rPr lang="ru-RU" dirty="0" smtClean="0"/>
              <a:t>код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+ Выглядит как какой-то </a:t>
            </a:r>
            <a:r>
              <a:rPr lang="ru-RU" dirty="0" err="1" smtClean="0"/>
              <a:t>хак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397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 dirty="0" err="1"/>
              <a:t>Система</a:t>
            </a:r>
            <a:r>
              <a:rPr sz="2775" dirty="0"/>
              <a:t> </a:t>
            </a:r>
            <a:r>
              <a:rPr sz="2775" dirty="0" err="1"/>
              <a:t>типов</a:t>
            </a:r>
            <a:r>
              <a:rPr sz="2775" dirty="0"/>
              <a:t> JavaScript</a:t>
            </a:r>
          </a:p>
        </p:txBody>
      </p:sp>
      <p:sp>
        <p:nvSpPr>
          <p:cNvPr id="636" name="let label = ‘Value: ’;  let val = 1;…"/>
          <p:cNvSpPr txBox="1"/>
          <p:nvPr/>
        </p:nvSpPr>
        <p:spPr>
          <a:xfrm>
            <a:off x="2651291" y="866774"/>
            <a:ext cx="4420439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label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‘Value: ’; </a:t>
            </a:r>
            <a:br>
              <a:rPr sz="2000" dirty="0">
                <a:solidFill>
                  <a:srgbClr val="000000"/>
                </a:solidFill>
              </a:rPr>
            </a:b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val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1;</a:t>
            </a:r>
          </a:p>
          <a:p>
            <a:endParaRPr sz="2000" dirty="0">
              <a:solidFill>
                <a:srgbClr val="000000"/>
              </a:solidFill>
            </a:endParaRPr>
          </a:p>
          <a:p>
            <a:endParaRPr sz="2000" dirty="0">
              <a:solidFill>
                <a:srgbClr val="000000"/>
              </a:solidFill>
            </a:endParaRPr>
          </a:p>
          <a:p>
            <a:endParaRPr sz="2000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sz="2000" dirty="0"/>
              <a:t>let </a:t>
            </a:r>
            <a:r>
              <a:rPr sz="2000" dirty="0" err="1">
                <a:solidFill>
                  <a:srgbClr val="000000"/>
                </a:solidFill>
              </a:rPr>
              <a:t>setLabel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label </a:t>
            </a:r>
            <a:r>
              <a:rPr sz="2000" dirty="0"/>
              <a:t>+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val</a:t>
            </a:r>
            <a:r>
              <a:rPr sz="2000" dirty="0">
                <a:solidFill>
                  <a:srgbClr val="000000"/>
                </a:solidFill>
              </a:rPr>
              <a:t>; </a:t>
            </a:r>
            <a:r>
              <a:rPr sz="2000" dirty="0">
                <a:solidFill>
                  <a:srgbClr val="42B50D"/>
                </a:solidFill>
              </a:rPr>
              <a:t>// ‘Value: 1’</a:t>
            </a:r>
          </a:p>
          <a:p>
            <a:pPr>
              <a:defRPr>
                <a:solidFill>
                  <a:srgbClr val="42B50D"/>
                </a:solidFill>
              </a:defRPr>
            </a:pPr>
            <a:endParaRPr sz="2000" dirty="0">
              <a:solidFill>
                <a:srgbClr val="42B50D"/>
              </a:solidFill>
            </a:endParaRPr>
          </a:p>
          <a:p>
            <a:pPr>
              <a:defRPr>
                <a:solidFill>
                  <a:srgbClr val="42B50D"/>
                </a:solidFill>
              </a:defRPr>
            </a:pPr>
            <a:endParaRPr sz="2000" dirty="0">
              <a:solidFill>
                <a:srgbClr val="42B50D"/>
              </a:solidFill>
            </a:endParaRPr>
          </a:p>
          <a:p>
            <a:pPr>
              <a:defRPr>
                <a:solidFill>
                  <a:srgbClr val="42B50D"/>
                </a:solidFill>
              </a:defRPr>
            </a:pPr>
            <a:endParaRPr sz="2000" dirty="0">
              <a:solidFill>
                <a:srgbClr val="42B50D"/>
              </a:solidFill>
            </a:endParaRPr>
          </a:p>
          <a:p>
            <a:r>
              <a:rPr sz="2000" dirty="0" err="1"/>
              <a:t>setLabel</a:t>
            </a:r>
            <a:r>
              <a:rPr sz="2000" dirty="0"/>
              <a:t>(); </a:t>
            </a:r>
            <a:r>
              <a:rPr sz="2000" dirty="0">
                <a:solidFill>
                  <a:srgbClr val="A7A7A7"/>
                </a:solidFill>
              </a:rPr>
              <a:t>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22187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 dirty="0" err="1"/>
              <a:t>Система</a:t>
            </a:r>
            <a:r>
              <a:rPr sz="2775" dirty="0"/>
              <a:t> </a:t>
            </a:r>
            <a:r>
              <a:rPr sz="2775" dirty="0" err="1"/>
              <a:t>типов</a:t>
            </a:r>
            <a:r>
              <a:rPr sz="2775" dirty="0"/>
              <a:t> JavaScript</a:t>
            </a:r>
          </a:p>
        </p:txBody>
      </p:sp>
      <p:grpSp>
        <p:nvGrpSpPr>
          <p:cNvPr id="646" name="Группа"/>
          <p:cNvGrpSpPr/>
          <p:nvPr/>
        </p:nvGrpSpPr>
        <p:grpSpPr>
          <a:xfrm>
            <a:off x="2649063" y="866774"/>
            <a:ext cx="4422667" cy="3893263"/>
            <a:chOff x="-3" y="0"/>
            <a:chExt cx="11793777" cy="10382032"/>
          </a:xfrm>
        </p:grpSpPr>
        <p:sp>
          <p:nvSpPr>
            <p:cNvPr id="636" name="let label = ‘Value: ’;  let val = 1;…"/>
            <p:cNvSpPr txBox="1"/>
            <p:nvPr/>
          </p:nvSpPr>
          <p:spPr>
            <a:xfrm>
              <a:off x="5939" y="0"/>
              <a:ext cx="11787835" cy="8453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3F638B"/>
                  </a:solidFill>
                </a:defRPr>
              </a:pPr>
              <a:r>
                <a:rPr sz="2000" dirty="0"/>
                <a:t>let</a:t>
              </a:r>
              <a:r>
                <a:rPr sz="2000" dirty="0">
                  <a:solidFill>
                    <a:srgbClr val="000000"/>
                  </a:solidFill>
                </a:rPr>
                <a:t> label </a:t>
              </a:r>
              <a:r>
                <a:rPr sz="2000" dirty="0"/>
                <a:t>=</a:t>
              </a:r>
              <a:r>
                <a:rPr sz="2000" dirty="0">
                  <a:solidFill>
                    <a:srgbClr val="000000"/>
                  </a:solidFill>
                </a:rPr>
                <a:t> ‘Value: ’; </a:t>
              </a:r>
              <a:br>
                <a:rPr sz="2000" dirty="0">
                  <a:solidFill>
                    <a:srgbClr val="000000"/>
                  </a:solidFill>
                </a:rPr>
              </a:br>
              <a:r>
                <a:rPr sz="2000" dirty="0"/>
                <a:t>let</a:t>
              </a:r>
              <a:r>
                <a:rPr sz="2000" dirty="0">
                  <a:solidFill>
                    <a:srgbClr val="000000"/>
                  </a:solidFill>
                </a:rPr>
                <a:t> </a:t>
              </a:r>
              <a:r>
                <a:rPr sz="2000" dirty="0" err="1">
                  <a:solidFill>
                    <a:srgbClr val="000000"/>
                  </a:solidFill>
                </a:rPr>
                <a:t>val</a:t>
              </a:r>
              <a:r>
                <a:rPr sz="2000" dirty="0">
                  <a:solidFill>
                    <a:srgbClr val="000000"/>
                  </a:solidFill>
                </a:rPr>
                <a:t> </a:t>
              </a:r>
              <a:r>
                <a:rPr sz="2000" dirty="0"/>
                <a:t>=</a:t>
              </a:r>
              <a:r>
                <a:rPr sz="2000" dirty="0">
                  <a:solidFill>
                    <a:srgbClr val="000000"/>
                  </a:solidFill>
                </a:rPr>
                <a:t> 1;</a:t>
              </a:r>
            </a:p>
            <a:p>
              <a:endParaRPr sz="2000" dirty="0">
                <a:solidFill>
                  <a:srgbClr val="000000"/>
                </a:solidFill>
              </a:endParaRPr>
            </a:p>
            <a:p>
              <a:endParaRPr sz="2000" dirty="0">
                <a:solidFill>
                  <a:srgbClr val="000000"/>
                </a:solidFill>
              </a:endParaRPr>
            </a:p>
            <a:p>
              <a:endParaRPr sz="2000" dirty="0">
                <a:solidFill>
                  <a:srgbClr val="000000"/>
                </a:solidFill>
              </a:endParaRPr>
            </a:p>
            <a:p>
              <a:pPr>
                <a:defRPr>
                  <a:solidFill>
                    <a:srgbClr val="3F638B"/>
                  </a:solidFill>
                </a:defRPr>
              </a:pPr>
              <a:r>
                <a:rPr sz="2000" dirty="0"/>
                <a:t>let </a:t>
              </a:r>
              <a:r>
                <a:rPr sz="2000" dirty="0" err="1">
                  <a:solidFill>
                    <a:srgbClr val="000000"/>
                  </a:solidFill>
                </a:rPr>
                <a:t>setLabel</a:t>
              </a:r>
              <a:r>
                <a:rPr sz="2000" dirty="0">
                  <a:solidFill>
                    <a:srgbClr val="000000"/>
                  </a:solidFill>
                </a:rPr>
                <a:t> </a:t>
              </a:r>
              <a:r>
                <a:rPr sz="2000" dirty="0"/>
                <a:t>=</a:t>
              </a:r>
              <a:r>
                <a:rPr sz="2000" dirty="0">
                  <a:solidFill>
                    <a:srgbClr val="000000"/>
                  </a:solidFill>
                </a:rPr>
                <a:t> label </a:t>
              </a:r>
              <a:r>
                <a:rPr sz="2000" dirty="0"/>
                <a:t>+</a:t>
              </a:r>
              <a:r>
                <a:rPr sz="2000" dirty="0">
                  <a:solidFill>
                    <a:srgbClr val="000000"/>
                  </a:solidFill>
                </a:rPr>
                <a:t> </a:t>
              </a:r>
              <a:r>
                <a:rPr sz="2000" dirty="0" err="1">
                  <a:solidFill>
                    <a:srgbClr val="000000"/>
                  </a:solidFill>
                </a:rPr>
                <a:t>val</a:t>
              </a:r>
              <a:r>
                <a:rPr sz="2000" dirty="0">
                  <a:solidFill>
                    <a:srgbClr val="000000"/>
                  </a:solidFill>
                </a:rPr>
                <a:t>; </a:t>
              </a:r>
              <a:r>
                <a:rPr sz="2000" dirty="0">
                  <a:solidFill>
                    <a:srgbClr val="42B50D"/>
                  </a:solidFill>
                </a:rPr>
                <a:t>// ‘Value: 1’</a:t>
              </a:r>
            </a:p>
            <a:p>
              <a:pPr>
                <a:defRPr>
                  <a:solidFill>
                    <a:srgbClr val="42B50D"/>
                  </a:solidFill>
                </a:defRPr>
              </a:pPr>
              <a:endParaRPr sz="2000" dirty="0">
                <a:solidFill>
                  <a:srgbClr val="42B50D"/>
                </a:solidFill>
              </a:endParaRPr>
            </a:p>
            <a:p>
              <a:pPr>
                <a:defRPr>
                  <a:solidFill>
                    <a:srgbClr val="42B50D"/>
                  </a:solidFill>
                </a:defRPr>
              </a:pPr>
              <a:endParaRPr sz="2000" dirty="0">
                <a:solidFill>
                  <a:srgbClr val="42B50D"/>
                </a:solidFill>
              </a:endParaRPr>
            </a:p>
            <a:p>
              <a:pPr>
                <a:defRPr>
                  <a:solidFill>
                    <a:srgbClr val="42B50D"/>
                  </a:solidFill>
                </a:defRPr>
              </a:pPr>
              <a:endParaRPr sz="2000" dirty="0">
                <a:solidFill>
                  <a:srgbClr val="42B50D"/>
                </a:solidFill>
              </a:endParaRPr>
            </a:p>
            <a:p>
              <a:r>
                <a:rPr sz="2000" dirty="0" err="1"/>
                <a:t>setLabel</a:t>
              </a:r>
              <a:r>
                <a:rPr sz="2000" dirty="0"/>
                <a:t>(); </a:t>
              </a:r>
              <a:r>
                <a:rPr sz="2000" dirty="0">
                  <a:solidFill>
                    <a:srgbClr val="A7A7A7"/>
                  </a:solidFill>
                </a:rPr>
                <a:t>// Runtime error!</a:t>
              </a:r>
            </a:p>
          </p:txBody>
        </p:sp>
        <p:grpSp>
          <p:nvGrpSpPr>
            <p:cNvPr id="639" name="Группа 18"/>
            <p:cNvGrpSpPr/>
            <p:nvPr/>
          </p:nvGrpSpPr>
          <p:grpSpPr>
            <a:xfrm>
              <a:off x="93754" y="1804261"/>
              <a:ext cx="9901772" cy="1917706"/>
              <a:chOff x="-100979" y="431393"/>
              <a:chExt cx="9901771" cy="1917705"/>
            </a:xfrm>
          </p:grpSpPr>
          <p:pic>
            <p:nvPicPr>
              <p:cNvPr id="637" name="Picture 4" descr="Picture 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00979" y="431393"/>
                <a:ext cx="9901771" cy="19177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8" name="Rectangle 2"/>
              <p:cNvSpPr txBox="1"/>
              <p:nvPr/>
            </p:nvSpPr>
            <p:spPr>
              <a:xfrm>
                <a:off x="331698" y="1061499"/>
                <a:ext cx="9036422" cy="82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rPr sz="2000" dirty="0" err="1"/>
                  <a:t>Неявная</a:t>
                </a:r>
                <a:endParaRPr sz="2000" dirty="0"/>
              </a:p>
            </p:txBody>
          </p:sp>
        </p:grpSp>
        <p:grpSp>
          <p:nvGrpSpPr>
            <p:cNvPr id="642" name="Группа"/>
            <p:cNvGrpSpPr/>
            <p:nvPr/>
          </p:nvGrpSpPr>
          <p:grpSpPr>
            <a:xfrm>
              <a:off x="-3" y="5195967"/>
              <a:ext cx="9901772" cy="1917705"/>
              <a:chOff x="-3" y="614231"/>
              <a:chExt cx="9901771" cy="1917704"/>
            </a:xfrm>
          </p:grpSpPr>
          <p:pic>
            <p:nvPicPr>
              <p:cNvPr id="640" name="Picture 4" descr="Picture 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flipH="1">
                <a:off x="-3" y="614231"/>
                <a:ext cx="9901771" cy="1917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1" name="Rectangle 2"/>
              <p:cNvSpPr txBox="1"/>
              <p:nvPr/>
            </p:nvSpPr>
            <p:spPr>
              <a:xfrm>
                <a:off x="526432" y="1162713"/>
                <a:ext cx="9036422" cy="82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rPr sz="2000" dirty="0" err="1"/>
                  <a:t>Слабая</a:t>
                </a:r>
                <a:endParaRPr sz="2000" dirty="0"/>
              </a:p>
            </p:txBody>
          </p:sp>
        </p:grpSp>
        <p:grpSp>
          <p:nvGrpSpPr>
            <p:cNvPr id="645" name="Группа 18"/>
            <p:cNvGrpSpPr/>
            <p:nvPr/>
          </p:nvGrpSpPr>
          <p:grpSpPr>
            <a:xfrm>
              <a:off x="-3" y="8464323"/>
              <a:ext cx="9901772" cy="1917709"/>
              <a:chOff x="-3" y="919253"/>
              <a:chExt cx="9901771" cy="1917707"/>
            </a:xfrm>
          </p:grpSpPr>
          <p:pic>
            <p:nvPicPr>
              <p:cNvPr id="643" name="Picture 4" descr="Picture 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3" y="919253"/>
                <a:ext cx="9901771" cy="1917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4" name="Rectangle 2"/>
              <p:cNvSpPr txBox="1"/>
              <p:nvPr/>
            </p:nvSpPr>
            <p:spPr>
              <a:xfrm>
                <a:off x="526426" y="1467735"/>
                <a:ext cx="9036422" cy="82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rPr sz="2000" dirty="0" err="1"/>
                  <a:t>Динамическая</a:t>
                </a:r>
                <a:endParaRPr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4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5"/>
          <p:cNvSpPr txBox="1"/>
          <p:nvPr/>
        </p:nvSpPr>
        <p:spPr>
          <a:xfrm>
            <a:off x="1231763" y="921412"/>
            <a:ext cx="7404554" cy="159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lvl="1" indent="135000">
              <a:spcBef>
                <a:spcPts val="1800"/>
              </a:spcBef>
              <a:defRPr sz="6000"/>
            </a:pPr>
            <a:r>
              <a:rPr sz="2250" dirty="0" err="1"/>
              <a:t>Что</a:t>
            </a:r>
            <a:r>
              <a:rPr sz="2250" dirty="0"/>
              <a:t> </a:t>
            </a:r>
            <a:r>
              <a:rPr sz="2250" dirty="0" err="1"/>
              <a:t>такое</a:t>
            </a:r>
            <a:r>
              <a:rPr sz="2250" dirty="0"/>
              <a:t> </a:t>
            </a:r>
            <a:r>
              <a:rPr sz="2250" dirty="0">
                <a:solidFill>
                  <a:srgbClr val="3F638B"/>
                </a:solidFill>
              </a:rPr>
              <a:t>JS</a:t>
            </a:r>
            <a:r>
              <a:rPr sz="2250" dirty="0"/>
              <a:t> и </a:t>
            </a:r>
            <a:r>
              <a:rPr sz="2250" dirty="0" err="1"/>
              <a:t>для</a:t>
            </a:r>
            <a:r>
              <a:rPr sz="2250" dirty="0"/>
              <a:t> </a:t>
            </a:r>
            <a:r>
              <a:rPr sz="2250" dirty="0" err="1"/>
              <a:t>чего</a:t>
            </a:r>
            <a:r>
              <a:rPr sz="2250" dirty="0"/>
              <a:t> </a:t>
            </a:r>
            <a:r>
              <a:rPr sz="2250" dirty="0" err="1"/>
              <a:t>он</a:t>
            </a:r>
            <a:r>
              <a:rPr sz="2250" dirty="0"/>
              <a:t> </a:t>
            </a:r>
            <a:r>
              <a:rPr sz="2250" dirty="0" err="1"/>
              <a:t>нужен</a:t>
            </a:r>
            <a:endParaRPr sz="2250" dirty="0"/>
          </a:p>
          <a:p>
            <a:pPr lvl="1" indent="135000">
              <a:spcBef>
                <a:spcPts val="1800"/>
              </a:spcBef>
              <a:defRPr sz="6000"/>
            </a:pPr>
            <a:r>
              <a:rPr sz="2250" dirty="0" err="1"/>
              <a:t>Типизация</a:t>
            </a:r>
            <a:endParaRPr sz="2250" dirty="0"/>
          </a:p>
          <a:p>
            <a:pPr lvl="1" indent="135000">
              <a:spcBef>
                <a:spcPts val="1800"/>
              </a:spcBef>
              <a:defRPr sz="6000"/>
            </a:pPr>
            <a:r>
              <a:rPr sz="2250" dirty="0" err="1"/>
              <a:t>Синтаксис</a:t>
            </a:r>
            <a:endParaRPr sz="2250" dirty="0"/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58022" y="4351354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58022" y="4591922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58022" y="4107700"/>
            <a:ext cx="2590800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1644995"/>
            <a:ext cx="2590801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2217641"/>
            <a:ext cx="2590801" cy="11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300163" y="1107599"/>
            <a:ext cx="2590801" cy="1158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3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en-US" sz="2775" dirty="0" err="1" smtClean="0"/>
              <a:t>TypeScript</a:t>
            </a:r>
            <a:r>
              <a:rPr lang="en-US" sz="2775" dirty="0" smtClean="0"/>
              <a:t> - </a:t>
            </a:r>
            <a:r>
              <a:rPr lang="en-US" sz="2775" dirty="0" err="1" smtClean="0"/>
              <a:t>c</a:t>
            </a:r>
            <a:r>
              <a:rPr sz="2775" dirty="0" err="1" smtClean="0"/>
              <a:t>трогий</a:t>
            </a:r>
            <a:r>
              <a:rPr sz="2775" dirty="0" smtClean="0"/>
              <a:t> </a:t>
            </a:r>
            <a:r>
              <a:rPr sz="2775" dirty="0" err="1"/>
              <a:t>явный</a:t>
            </a:r>
            <a:r>
              <a:rPr sz="2775" dirty="0"/>
              <a:t> JavaScript</a:t>
            </a:r>
          </a:p>
        </p:txBody>
      </p:sp>
      <p:sp>
        <p:nvSpPr>
          <p:cNvPr id="669" name="Группа"/>
          <p:cNvSpPr txBox="1"/>
          <p:nvPr/>
        </p:nvSpPr>
        <p:spPr>
          <a:xfrm>
            <a:off x="395536" y="915566"/>
            <a:ext cx="4891722" cy="286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>
              <a:defRPr>
                <a:solidFill>
                  <a:srgbClr val="3F638B"/>
                </a:solidFill>
              </a:defRPr>
            </a:pPr>
            <a:r>
              <a:rPr sz="2000" dirty="0" err="1"/>
              <a:t>const</a:t>
            </a:r>
            <a:r>
              <a:rPr sz="2000" dirty="0">
                <a:solidFill>
                  <a:srgbClr val="000000"/>
                </a:solidFill>
              </a:rPr>
              <a:t> label: </a:t>
            </a:r>
            <a:r>
              <a:rPr sz="2000" dirty="0"/>
              <a:t>string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‘Value: ’; </a:t>
            </a:r>
            <a:br>
              <a:rPr sz="2000" dirty="0">
                <a:solidFill>
                  <a:srgbClr val="000000"/>
                </a:solidFill>
              </a:rPr>
            </a:br>
            <a:r>
              <a:rPr sz="2000" dirty="0" err="1"/>
              <a:t>const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val</a:t>
            </a:r>
            <a:r>
              <a:rPr sz="2000" dirty="0">
                <a:solidFill>
                  <a:srgbClr val="000000"/>
                </a:solidFill>
              </a:rPr>
              <a:t>: </a:t>
            </a:r>
            <a:r>
              <a:rPr sz="2000" dirty="0"/>
              <a:t>number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1;</a:t>
            </a:r>
          </a:p>
          <a:p>
            <a:endParaRPr sz="2000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3F638B"/>
                </a:solidFill>
              </a:defRPr>
            </a:pPr>
            <a:r>
              <a:rPr sz="2000" dirty="0" err="1"/>
              <a:t>const</a:t>
            </a:r>
            <a:r>
              <a:rPr sz="2000" dirty="0"/>
              <a:t> </a:t>
            </a:r>
            <a:r>
              <a:rPr sz="2000" dirty="0" err="1">
                <a:solidFill>
                  <a:srgbClr val="000000"/>
                </a:solidFill>
              </a:rPr>
              <a:t>setLabel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/>
              <a:t>=</a:t>
            </a:r>
            <a:r>
              <a:rPr sz="2000" dirty="0">
                <a:solidFill>
                  <a:srgbClr val="000000"/>
                </a:solidFill>
              </a:rPr>
              <a:t> (label: </a:t>
            </a:r>
            <a:r>
              <a:rPr sz="2000" dirty="0"/>
              <a:t>string</a:t>
            </a:r>
            <a:r>
              <a:rPr sz="2000" dirty="0">
                <a:solidFill>
                  <a:srgbClr val="000000"/>
                </a:solidFill>
              </a:rPr>
              <a:t>): </a:t>
            </a:r>
            <a:r>
              <a:rPr sz="2000" dirty="0"/>
              <a:t>bool</a:t>
            </a:r>
            <a:r>
              <a:rPr sz="2000" dirty="0">
                <a:solidFill>
                  <a:srgbClr val="000000"/>
                </a:solidFill>
              </a:rPr>
              <a:t> =&gt; {</a:t>
            </a:r>
          </a:p>
          <a:p>
            <a:r>
              <a:rPr sz="2000" dirty="0"/>
              <a:t>    </a:t>
            </a:r>
            <a:r>
              <a:rPr sz="2000" dirty="0" err="1">
                <a:solidFill>
                  <a:srgbClr val="3F638B"/>
                </a:solidFill>
              </a:rPr>
              <a:t>this</a:t>
            </a:r>
            <a:r>
              <a:rPr sz="2000" dirty="0" err="1"/>
              <a:t>.label</a:t>
            </a:r>
            <a:r>
              <a:rPr sz="2000" dirty="0"/>
              <a:t> </a:t>
            </a:r>
            <a:r>
              <a:rPr sz="2000" dirty="0">
                <a:solidFill>
                  <a:srgbClr val="3F638B"/>
                </a:solidFill>
              </a:rPr>
              <a:t>=</a:t>
            </a:r>
            <a:r>
              <a:rPr sz="2000" dirty="0"/>
              <a:t> label; </a:t>
            </a:r>
          </a:p>
          <a:p>
            <a:r>
              <a:rPr sz="2000" dirty="0"/>
              <a:t>    </a:t>
            </a:r>
            <a:r>
              <a:rPr sz="2000" dirty="0">
                <a:solidFill>
                  <a:srgbClr val="3F638B"/>
                </a:solidFill>
              </a:rPr>
              <a:t>return</a:t>
            </a:r>
            <a:r>
              <a:rPr sz="2000" dirty="0"/>
              <a:t> true;</a:t>
            </a:r>
          </a:p>
          <a:p>
            <a:r>
              <a:rPr sz="2000" dirty="0"/>
              <a:t>}</a:t>
            </a:r>
            <a:r>
              <a:rPr sz="2000" dirty="0">
                <a:solidFill>
                  <a:srgbClr val="42B50D"/>
                </a:solidFill>
              </a:rPr>
              <a:t> </a:t>
            </a:r>
          </a:p>
          <a:p>
            <a:pPr>
              <a:defRPr>
                <a:solidFill>
                  <a:srgbClr val="42B50D"/>
                </a:solidFill>
              </a:defRPr>
            </a:pPr>
            <a:endParaRPr sz="2000" dirty="0">
              <a:solidFill>
                <a:srgbClr val="42B50D"/>
              </a:solidFill>
            </a:endParaRPr>
          </a:p>
          <a:p>
            <a:r>
              <a:rPr sz="2000" dirty="0" err="1"/>
              <a:t>setLabel</a:t>
            </a:r>
            <a:r>
              <a:rPr sz="2000" dirty="0"/>
              <a:t>(label </a:t>
            </a:r>
            <a:r>
              <a:rPr sz="2000" dirty="0">
                <a:solidFill>
                  <a:srgbClr val="3F638B"/>
                </a:solidFill>
              </a:rPr>
              <a:t>+</a:t>
            </a:r>
            <a:r>
              <a:rPr sz="2000" dirty="0"/>
              <a:t> </a:t>
            </a:r>
            <a:r>
              <a:rPr sz="2000" dirty="0" err="1"/>
              <a:t>toString</a:t>
            </a:r>
            <a:r>
              <a:rPr sz="2000" dirty="0"/>
              <a:t>(</a:t>
            </a:r>
            <a:r>
              <a:rPr sz="2000" dirty="0" err="1"/>
              <a:t>val</a:t>
            </a:r>
            <a:r>
              <a:rPr sz="2000" dirty="0"/>
              <a:t>));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40" y="843558"/>
            <a:ext cx="2903230" cy="40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36827" cy="5236046"/>
          </a:xfrm>
        </p:spPr>
      </p:pic>
    </p:spTree>
    <p:extLst>
      <p:ext uri="{BB962C8B-B14F-4D97-AF65-F5344CB8AC3E}">
        <p14:creationId xmlns:p14="http://schemas.microsoft.com/office/powerpoint/2010/main" val="13993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irl-doing-homework.jpg" descr="girl-doing-homewo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80528" y="-236223"/>
            <a:ext cx="9396536" cy="62643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Группа 4"/>
          <p:cNvGrpSpPr/>
          <p:nvPr/>
        </p:nvGrpSpPr>
        <p:grpSpPr>
          <a:xfrm>
            <a:off x="5508104" y="915566"/>
            <a:ext cx="2797068" cy="1375787"/>
            <a:chOff x="-10370593" y="-10798548"/>
            <a:chExt cx="7898701" cy="5045177"/>
          </a:xfrm>
        </p:grpSpPr>
        <p:pic>
          <p:nvPicPr>
            <p:cNvPr id="5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0370593" y="-10798548"/>
              <a:ext cx="7898701" cy="5045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TextBox 6"/>
            <p:cNvSpPr txBox="1"/>
            <p:nvPr/>
          </p:nvSpPr>
          <p:spPr>
            <a:xfrm>
              <a:off x="-10271965" y="-9551734"/>
              <a:ext cx="7413077" cy="1544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8" tIns="121918" rIns="121918" bIns="121918" numCol="1" anchor="ctr">
              <a:spAutoFit/>
            </a:bodyPr>
            <a:lstStyle>
              <a:lvl1pPr algn="ctr">
                <a:defRPr sz="6400">
                  <a:solidFill>
                    <a:srgbClr val="FFFFFF"/>
                  </a:solidFill>
                </a:defRPr>
              </a:lvl1pPr>
            </a:lstStyle>
            <a:p>
              <a:r>
                <a:rPr sz="3000" dirty="0" err="1"/>
                <a:t>Как</a:t>
              </a:r>
              <a:r>
                <a:rPr sz="3000" dirty="0"/>
                <a:t> </a:t>
              </a:r>
              <a:r>
                <a:rPr sz="3000" dirty="0" err="1"/>
                <a:t>писать</a:t>
              </a:r>
              <a:r>
                <a:rPr sz="30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752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353873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Однострочный комментарий.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353873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Однострочный комментарий.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600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/*</a:t>
            </a:r>
            <a:b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Многострочный комментарий.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 Какой-то еще поясняющий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текст.</a:t>
            </a:r>
            <a:b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 *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9349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353873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Однострочный комментарий.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600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/*</a:t>
            </a:r>
            <a:b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Многострочный комментарий.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 Какой-то еще поясняющий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текст.</a:t>
            </a:r>
            <a:b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 *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427984" y="1200151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defRPr>
                <a:solidFill>
                  <a:srgbClr val="888888"/>
                </a:solidFill>
              </a:defRPr>
            </a:pPr>
            <a:r>
              <a:rPr lang="en-US" sz="1600" dirty="0" err="1" smtClean="0"/>
              <a:t>JSDoc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ru-RU" sz="1600" dirty="0" smtClean="0"/>
              <a:t>/**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r>
              <a:rPr lang="ru-RU" sz="1600" dirty="0" smtClean="0"/>
              <a:t>* </a:t>
            </a:r>
            <a:r>
              <a:rPr lang="ru-RU" sz="1600" dirty="0"/>
              <a:t>Создает новый экземпляр </a:t>
            </a:r>
            <a:r>
              <a:rPr lang="ru-RU" sz="1600" dirty="0" err="1"/>
              <a:t>Circle</a:t>
            </a:r>
            <a:r>
              <a:rPr lang="ru-RU" sz="1600" dirty="0"/>
              <a:t> </a:t>
            </a:r>
            <a:r>
              <a:rPr lang="ru-RU" sz="1600" dirty="0" smtClean="0"/>
              <a:t>по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* </a:t>
            </a:r>
            <a:r>
              <a:rPr lang="ru-RU" sz="1600" dirty="0" smtClean="0"/>
              <a:t>диаметру.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r>
              <a:rPr lang="ru-RU" sz="1600" dirty="0" smtClean="0"/>
              <a:t>*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r>
              <a:rPr lang="ru-RU" sz="1600" dirty="0" smtClean="0"/>
              <a:t>* </a:t>
            </a:r>
            <a:r>
              <a:rPr lang="ru-RU" sz="1600" dirty="0">
                <a:solidFill>
                  <a:srgbClr val="3F638B"/>
                </a:solidFill>
              </a:rPr>
              <a:t>@</a:t>
            </a:r>
            <a:r>
              <a:rPr lang="ru-RU" sz="1600" dirty="0" err="1">
                <a:solidFill>
                  <a:srgbClr val="3F638B"/>
                </a:solidFill>
              </a:rPr>
              <a:t>param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42B50D"/>
                </a:solidFill>
              </a:rPr>
              <a:t>{</a:t>
            </a:r>
            <a:r>
              <a:rPr lang="ru-RU" sz="1600" dirty="0" err="1">
                <a:solidFill>
                  <a:srgbClr val="42B50D"/>
                </a:solidFill>
              </a:rPr>
              <a:t>number</a:t>
            </a:r>
            <a:r>
              <a:rPr lang="ru-RU" sz="1600" dirty="0">
                <a:solidFill>
                  <a:srgbClr val="42B50D"/>
                </a:solidFill>
              </a:rPr>
              <a:t>}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DA7E30"/>
                </a:solidFill>
              </a:rPr>
              <a:t>d</a:t>
            </a:r>
            <a:r>
              <a:rPr lang="ru-RU" sz="1600" dirty="0"/>
              <a:t> Диаметр окружности</a:t>
            </a:r>
            <a:r>
              <a:rPr lang="ru-RU" sz="1600" dirty="0" smtClean="0"/>
              <a:t>.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r>
              <a:rPr lang="ru-RU" sz="1600" dirty="0" smtClean="0"/>
              <a:t>* </a:t>
            </a:r>
            <a:r>
              <a:rPr lang="ru-RU" sz="1600" dirty="0">
                <a:solidFill>
                  <a:srgbClr val="3F638B"/>
                </a:solidFill>
              </a:rPr>
              <a:t>@</a:t>
            </a:r>
            <a:r>
              <a:rPr lang="ru-RU" sz="1600" dirty="0" err="1">
                <a:solidFill>
                  <a:srgbClr val="3F638B"/>
                </a:solidFill>
              </a:rPr>
              <a:t>return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42B50D"/>
                </a:solidFill>
              </a:rPr>
              <a:t>{</a:t>
            </a:r>
            <a:r>
              <a:rPr lang="ru-RU" sz="1600" dirty="0" err="1">
                <a:solidFill>
                  <a:srgbClr val="42B50D"/>
                </a:solidFill>
              </a:rPr>
              <a:t>Circle</a:t>
            </a:r>
            <a:r>
              <a:rPr lang="ru-RU" sz="1600" dirty="0">
                <a:solidFill>
                  <a:srgbClr val="42B50D"/>
                </a:solidFill>
              </a:rPr>
              <a:t>}</a:t>
            </a:r>
            <a:r>
              <a:rPr lang="ru-RU" sz="1600" dirty="0"/>
              <a:t> Новый объект </a:t>
            </a:r>
            <a:r>
              <a:rPr lang="ru-RU" sz="1600" dirty="0" err="1"/>
              <a:t>Circle</a:t>
            </a:r>
            <a:r>
              <a:rPr lang="ru-RU" sz="1600" dirty="0" smtClean="0"/>
              <a:t>.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</a:t>
            </a:r>
            <a:r>
              <a:rPr lang="ru-RU" sz="1600" dirty="0" smtClean="0"/>
              <a:t>* </a:t>
            </a:r>
            <a:r>
              <a:rPr lang="ru-RU" sz="1600" dirty="0">
                <a:solidFill>
                  <a:srgbClr val="3F638B"/>
                </a:solidFill>
              </a:rPr>
              <a:t>@</a:t>
            </a:r>
            <a:r>
              <a:rPr lang="ru-RU" sz="1600" dirty="0" err="1" smtClean="0">
                <a:solidFill>
                  <a:srgbClr val="3F638B"/>
                </a:solidFill>
              </a:rPr>
              <a:t>static</a:t>
            </a:r>
            <a:r>
              <a:rPr lang="en-US" sz="1600" dirty="0" smtClean="0">
                <a:solidFill>
                  <a:srgbClr val="3F638B"/>
                </a:solidFill>
              </a:rPr>
              <a:t/>
            </a:r>
            <a:br>
              <a:rPr lang="en-US" sz="1600" dirty="0" smtClean="0">
                <a:solidFill>
                  <a:srgbClr val="3F638B"/>
                </a:solidFill>
              </a:rPr>
            </a:br>
            <a:r>
              <a:rPr lang="en-US" sz="1600" dirty="0" smtClean="0">
                <a:solidFill>
                  <a:srgbClr val="3F638B"/>
                </a:solidFill>
              </a:rPr>
              <a:t> </a:t>
            </a:r>
            <a:r>
              <a:rPr lang="ru-RU" sz="1600" dirty="0" smtClean="0"/>
              <a:t>*/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0070C0"/>
                </a:solidFill>
              </a:rPr>
              <a:t>function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createCircle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(d) {</a:t>
            </a:r>
            <a:b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return new Circle(d/2);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4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491630"/>
            <a:ext cx="7020272" cy="29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– </a:t>
            </a:r>
            <a:r>
              <a:rPr lang="en-US" dirty="0" smtClean="0"/>
              <a:t>ES5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171450">
              <a:lnSpc>
                <a:spcPts val="2813"/>
              </a:lnSpc>
              <a:buNone/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err="1"/>
              <a:t>var</a:t>
            </a:r>
            <a:r>
              <a:rPr lang="en-US" sz="2400" dirty="0">
                <a:solidFill>
                  <a:srgbClr val="000000"/>
                </a:solidFill>
              </a:rPr>
              <a:t> v = </a:t>
            </a:r>
            <a:r>
              <a:rPr lang="en-US" sz="2400" dirty="0">
                <a:solidFill>
                  <a:srgbClr val="098658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,</a:t>
            </a: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     a, r;</a:t>
            </a: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smtClean="0"/>
              <a:t>a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A31515"/>
                </a:solidFill>
              </a:rPr>
              <a:t>'Total: '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98658"/>
                </a:solidFill>
              </a:rPr>
              <a:t>10</a:t>
            </a:r>
            <a:r>
              <a:rPr lang="en-US" sz="2400" dirty="0" smtClean="0"/>
              <a:t>;</a:t>
            </a:r>
            <a:endParaRPr lang="en-US" sz="2400" dirty="0">
              <a:solidFill>
                <a:srgbClr val="A31515"/>
              </a:solidFill>
            </a:endParaRP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400" dirty="0">
              <a:solidFill>
                <a:srgbClr val="A31515"/>
              </a:solidFill>
            </a:endParaRP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>
                <a:solidFill>
                  <a:srgbClr val="A31515"/>
                </a:solidFill>
              </a:rPr>
              <a:t>console.log(</a:t>
            </a:r>
            <a:r>
              <a:rPr lang="en-US" sz="2400" dirty="0" err="1">
                <a:solidFill>
                  <a:schemeClr val="accent3">
                    <a:satOff val="-6373"/>
                    <a:lumOff val="-10823"/>
                  </a:schemeClr>
                </a:solidFill>
              </a:rPr>
              <a:t>newVar</a:t>
            </a:r>
            <a:r>
              <a:rPr lang="en-US" sz="2400" dirty="0">
                <a:solidFill>
                  <a:srgbClr val="A31515"/>
                </a:solidFill>
              </a:rPr>
              <a:t>); </a:t>
            </a:r>
            <a:r>
              <a:rPr lang="en-US" sz="2400" dirty="0" smtClean="0">
                <a:solidFill>
                  <a:srgbClr val="A7A7A7"/>
                </a:solidFill>
              </a:rPr>
              <a:t>// </a:t>
            </a:r>
            <a:r>
              <a:rPr lang="en-US" sz="2400" dirty="0">
                <a:solidFill>
                  <a:srgbClr val="A7A7A7"/>
                </a:solidFill>
              </a:rPr>
              <a:t>undefined</a:t>
            </a:r>
          </a:p>
          <a:p>
            <a:pPr defTabSz="171450">
              <a:lnSpc>
                <a:spcPts val="2813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400" dirty="0">
              <a:solidFill>
                <a:srgbClr val="A7A7A7"/>
              </a:solidFill>
            </a:endParaRP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err="1" smtClean="0">
                <a:solidFill>
                  <a:srgbClr val="0000FF"/>
                </a:solidFill>
              </a:rPr>
              <a:t>var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3">
                    <a:satOff val="-6373"/>
                    <a:lumOff val="-10823"/>
                  </a:schemeClr>
                </a:solidFill>
              </a:rPr>
              <a:t>newVar</a:t>
            </a:r>
            <a:r>
              <a:rPr lang="en-US" sz="2400" dirty="0"/>
              <a:t> = 5;</a:t>
            </a:r>
          </a:p>
          <a:p>
            <a:pPr marL="0" indent="0" defTabSz="171450">
              <a:lnSpc>
                <a:spcPts val="2813"/>
              </a:lnSpc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>
                <a:solidFill>
                  <a:srgbClr val="A31515"/>
                </a:solidFill>
              </a:rPr>
              <a:t>console.log(</a:t>
            </a:r>
            <a:r>
              <a:rPr lang="en-US" sz="2400" dirty="0" err="1">
                <a:solidFill>
                  <a:schemeClr val="accent3">
                    <a:satOff val="-6373"/>
                    <a:lumOff val="-10823"/>
                  </a:schemeClr>
                </a:solidFill>
              </a:rPr>
              <a:t>newVar</a:t>
            </a:r>
            <a:r>
              <a:rPr lang="en-US" sz="2400" dirty="0">
                <a:solidFill>
                  <a:srgbClr val="A31515"/>
                </a:solidFill>
              </a:rPr>
              <a:t>); </a:t>
            </a:r>
            <a:r>
              <a:rPr lang="en-US" sz="2400" dirty="0" smtClean="0">
                <a:solidFill>
                  <a:srgbClr val="A7A7A7"/>
                </a:solidFill>
              </a:rPr>
              <a:t>// 5</a:t>
            </a:r>
            <a:endParaRPr lang="en-US" sz="2400" dirty="0">
              <a:solidFill>
                <a:srgbClr val="A7A7A7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579862"/>
            <a:ext cx="16287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– </a:t>
            </a:r>
            <a:r>
              <a:rPr lang="en-US" dirty="0" smtClean="0"/>
              <a:t>ES6</a:t>
            </a:r>
            <a:endParaRPr lang="ru-RU" dirty="0"/>
          </a:p>
        </p:txBody>
      </p:sp>
      <p:sp>
        <p:nvSpPr>
          <p:cNvPr id="4" name="var v = 1,…"/>
          <p:cNvSpPr txBox="1"/>
          <p:nvPr/>
        </p:nvSpPr>
        <p:spPr>
          <a:xfrm>
            <a:off x="539552" y="1203598"/>
            <a:ext cx="4593563" cy="3416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 err="1"/>
              <a:t>const</a:t>
            </a:r>
            <a:r>
              <a:rPr sz="2400" dirty="0">
                <a:solidFill>
                  <a:srgbClr val="000000"/>
                </a:solidFill>
              </a:rPr>
              <a:t> b = </a:t>
            </a:r>
            <a:r>
              <a:rPr sz="2400" dirty="0"/>
              <a:t>true</a:t>
            </a:r>
            <a:r>
              <a:rPr sz="24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000000"/>
                </a:solidFill>
              </a:rPr>
              <a:t>b = 1234; </a:t>
            </a:r>
            <a:r>
              <a:rPr sz="2400" dirty="0">
                <a:solidFill>
                  <a:srgbClr val="A7A7A7"/>
                </a:solidFill>
              </a:rPr>
              <a:t>// error</a:t>
            </a:r>
            <a:endParaRPr sz="2400" dirty="0">
              <a:solidFill>
                <a:srgbClr val="000000"/>
              </a:solidFill>
            </a:endParaRP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400" dirty="0">
              <a:solidFill>
                <a:srgbClr val="000000"/>
              </a:solidFill>
            </a:endParaRP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 err="1"/>
              <a:t>const</a:t>
            </a:r>
            <a:r>
              <a:rPr sz="2400" dirty="0">
                <a:solidFill>
                  <a:srgbClr val="000000"/>
                </a:solidFill>
              </a:rPr>
              <a:t> l =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 key: </a:t>
            </a:r>
            <a:r>
              <a:rPr sz="2400" dirty="0">
                <a:solidFill>
                  <a:srgbClr val="A31515"/>
                </a:solidFill>
              </a:rPr>
              <a:t>'value'</a:t>
            </a:r>
            <a:r>
              <a:rPr sz="2400" dirty="0"/>
              <a:t>,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   id: </a:t>
            </a:r>
            <a:r>
              <a:rPr sz="2400" dirty="0">
                <a:solidFill>
                  <a:srgbClr val="098658"/>
                </a:solidFill>
              </a:rPr>
              <a:t>0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};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400" dirty="0"/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l[</a:t>
            </a:r>
            <a:r>
              <a:rPr sz="2400" dirty="0">
                <a:solidFill>
                  <a:srgbClr val="A31515"/>
                </a:solidFill>
              </a:rPr>
              <a:t>'day'</a:t>
            </a:r>
            <a:r>
              <a:rPr sz="2400" dirty="0"/>
              <a:t>] = </a:t>
            </a:r>
            <a:r>
              <a:rPr sz="2400" dirty="0">
                <a:solidFill>
                  <a:srgbClr val="0000FF"/>
                </a:solidFill>
              </a:rPr>
              <a:t>new</a:t>
            </a:r>
            <a:r>
              <a:rPr sz="2400" dirty="0"/>
              <a:t> Date(</a:t>
            </a:r>
            <a:r>
              <a:rPr sz="2400" dirty="0">
                <a:solidFill>
                  <a:srgbClr val="A31515"/>
                </a:solidFill>
              </a:rPr>
              <a:t>‘2020-03-01'</a:t>
            </a:r>
            <a:r>
              <a:rPr sz="2400" dirty="0"/>
              <a:t>);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579862"/>
            <a:ext cx="16287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– </a:t>
            </a:r>
            <a:r>
              <a:rPr lang="en-US" dirty="0" smtClean="0"/>
              <a:t>ES6</a:t>
            </a:r>
            <a:endParaRPr lang="ru-RU" dirty="0"/>
          </a:p>
        </p:txBody>
      </p:sp>
      <p:sp>
        <p:nvSpPr>
          <p:cNvPr id="4" name="var v = 1,…"/>
          <p:cNvSpPr txBox="1"/>
          <p:nvPr/>
        </p:nvSpPr>
        <p:spPr>
          <a:xfrm>
            <a:off x="539552" y="1203598"/>
            <a:ext cx="2873542" cy="378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45720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et </a:t>
            </a:r>
            <a:r>
              <a:rPr lang="en-US" sz="2400" dirty="0" err="1">
                <a:solidFill>
                  <a:srgbClr val="000000"/>
                </a:solidFill>
              </a:rPr>
              <a:t>oldObj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= </a:t>
            </a:r>
            <a:r>
              <a:rPr lang="en-US" sz="2400" dirty="0" smtClean="0">
                <a:solidFill>
                  <a:srgbClr val="000000"/>
                </a:solidFill>
              </a:rPr>
              <a:t>{};</a:t>
            </a:r>
            <a:endParaRPr lang="en-US" sz="2400" dirty="0" smtClean="0">
              <a:solidFill>
                <a:srgbClr val="0000FF"/>
              </a:solidFill>
            </a:endParaRPr>
          </a:p>
          <a:p>
            <a:pPr defTabSz="45720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err="1" smtClean="0">
                <a:solidFill>
                  <a:srgbClr val="000000"/>
                </a:solidFill>
              </a:rPr>
              <a:t>oldObj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= {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   key: </a:t>
            </a:r>
            <a:r>
              <a:rPr lang="en-US" sz="2400" dirty="0">
                <a:solidFill>
                  <a:srgbClr val="A31515"/>
                </a:solidFill>
              </a:rPr>
              <a:t>'value'</a:t>
            </a:r>
            <a:r>
              <a:rPr lang="en-US" sz="2400" dirty="0"/>
              <a:t>,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   id: </a:t>
            </a:r>
            <a:r>
              <a:rPr lang="en-US" sz="2400" dirty="0">
                <a:solidFill>
                  <a:srgbClr val="098658"/>
                </a:solidFill>
              </a:rPr>
              <a:t>0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};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400" dirty="0"/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smtClean="0">
                <a:solidFill>
                  <a:srgbClr val="0000FF"/>
                </a:solidFill>
              </a:rPr>
              <a:t>let</a:t>
            </a:r>
            <a:r>
              <a:rPr lang="en-US" sz="2400" dirty="0" smtClean="0"/>
              <a:t> </a:t>
            </a:r>
            <a:r>
              <a:rPr lang="en-US" sz="2400" dirty="0" err="1"/>
              <a:t>newObj</a:t>
            </a:r>
            <a:r>
              <a:rPr lang="en-US" sz="2400" dirty="0"/>
              <a:t> = </a:t>
            </a:r>
            <a:r>
              <a:rPr lang="en-US" sz="2400" dirty="0" err="1"/>
              <a:t>oldObj</a:t>
            </a:r>
            <a:r>
              <a:rPr lang="en-US" sz="2400" dirty="0"/>
              <a:t>;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oldObj.id = 5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400" dirty="0"/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/>
              <a:t>newObj.id </a:t>
            </a:r>
            <a:r>
              <a:rPr lang="en-US" sz="2400" dirty="0">
                <a:solidFill>
                  <a:srgbClr val="A7A7A7"/>
                </a:solidFill>
              </a:rPr>
              <a:t>// 5</a:t>
            </a:r>
            <a:r>
              <a:rPr lang="en-US" sz="24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52120" y="1634484"/>
            <a:ext cx="25699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Присвоение </a:t>
            </a:r>
            <a:br>
              <a:rPr lang="ru-RU" sz="3200" dirty="0" smtClean="0">
                <a:solidFill>
                  <a:srgbClr val="C00000"/>
                </a:solidFill>
              </a:rPr>
            </a:br>
            <a:r>
              <a:rPr lang="ru-RU" sz="3200" dirty="0" smtClean="0">
                <a:solidFill>
                  <a:srgbClr val="C00000"/>
                </a:solidFill>
              </a:rPr>
              <a:t>любых</a:t>
            </a:r>
            <a:br>
              <a:rPr lang="ru-RU" sz="3200" dirty="0" smtClean="0">
                <a:solidFill>
                  <a:srgbClr val="C00000"/>
                </a:solidFill>
              </a:rPr>
            </a:br>
            <a:r>
              <a:rPr lang="ru-RU" sz="3200" dirty="0" smtClean="0">
                <a:solidFill>
                  <a:srgbClr val="C00000"/>
                </a:solidFill>
              </a:rPr>
              <a:t>объектов</a:t>
            </a:r>
            <a:br>
              <a:rPr lang="ru-RU" sz="3200" dirty="0" smtClean="0">
                <a:solidFill>
                  <a:srgbClr val="C00000"/>
                </a:solidFill>
              </a:rPr>
            </a:br>
            <a:r>
              <a:rPr lang="ru-RU" sz="3200" dirty="0" smtClean="0">
                <a:solidFill>
                  <a:srgbClr val="C00000"/>
                </a:solidFill>
              </a:rPr>
              <a:t>происходит </a:t>
            </a:r>
            <a:br>
              <a:rPr lang="ru-RU" sz="3200" dirty="0" smtClean="0">
                <a:solidFill>
                  <a:srgbClr val="C00000"/>
                </a:solidFill>
              </a:rPr>
            </a:br>
            <a:r>
              <a:rPr lang="ru-RU" sz="3200" b="1" dirty="0" smtClean="0">
                <a:solidFill>
                  <a:srgbClr val="C00000"/>
                </a:solidFill>
              </a:rPr>
              <a:t>по ссылке</a:t>
            </a:r>
            <a:r>
              <a:rPr lang="ru-RU" sz="3200" dirty="0" smtClean="0">
                <a:solidFill>
                  <a:srgbClr val="C00000"/>
                </a:solidFill>
              </a:rPr>
              <a:t>!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libya-sahara-tadrart-acacus-cave-art-on-sandstone-wall-sb10068596jg-001-57458b195f9b58723d281e64.jpg" descr="libya-sahara-tadrart-acacus-cave-art-on-sandstone-wall-sb10068596jg-001-57458b195f9b58723d281e6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133" y="-28866"/>
            <a:ext cx="9216266" cy="5201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401" t="15813" r="5822" b="11598"/>
          <a:stretch>
            <a:fillRect/>
          </a:stretch>
        </p:blipFill>
        <p:spPr>
          <a:xfrm>
            <a:off x="557360" y="343171"/>
            <a:ext cx="3468038" cy="578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389" extrusionOk="0">
                <a:moveTo>
                  <a:pt x="10998" y="0"/>
                </a:moveTo>
                <a:cubicBezTo>
                  <a:pt x="10915" y="-2"/>
                  <a:pt x="10844" y="139"/>
                  <a:pt x="10811" y="456"/>
                </a:cubicBezTo>
                <a:cubicBezTo>
                  <a:pt x="10784" y="716"/>
                  <a:pt x="10848" y="781"/>
                  <a:pt x="10978" y="627"/>
                </a:cubicBezTo>
                <a:cubicBezTo>
                  <a:pt x="11228" y="332"/>
                  <a:pt x="11380" y="1245"/>
                  <a:pt x="11143" y="1611"/>
                </a:cubicBezTo>
                <a:cubicBezTo>
                  <a:pt x="11003" y="1827"/>
                  <a:pt x="10991" y="2146"/>
                  <a:pt x="10991" y="5642"/>
                </a:cubicBezTo>
                <a:lnTo>
                  <a:pt x="10991" y="9436"/>
                </a:lnTo>
                <a:lnTo>
                  <a:pt x="11262" y="9381"/>
                </a:lnTo>
                <a:cubicBezTo>
                  <a:pt x="11525" y="9332"/>
                  <a:pt x="11527" y="9322"/>
                  <a:pt x="11317" y="9056"/>
                </a:cubicBezTo>
                <a:cubicBezTo>
                  <a:pt x="11126" y="8815"/>
                  <a:pt x="11099" y="8602"/>
                  <a:pt x="11099" y="7291"/>
                </a:cubicBezTo>
                <a:cubicBezTo>
                  <a:pt x="11099" y="6032"/>
                  <a:pt x="11128" y="5776"/>
                  <a:pt x="11281" y="5631"/>
                </a:cubicBezTo>
                <a:lnTo>
                  <a:pt x="11461" y="5460"/>
                </a:lnTo>
                <a:lnTo>
                  <a:pt x="11281" y="5185"/>
                </a:lnTo>
                <a:cubicBezTo>
                  <a:pt x="11139" y="4970"/>
                  <a:pt x="11099" y="4639"/>
                  <a:pt x="11099" y="3651"/>
                </a:cubicBezTo>
                <a:cubicBezTo>
                  <a:pt x="11099" y="2594"/>
                  <a:pt x="11132" y="2367"/>
                  <a:pt x="11297" y="2254"/>
                </a:cubicBezTo>
                <a:cubicBezTo>
                  <a:pt x="11489" y="2124"/>
                  <a:pt x="11491" y="2088"/>
                  <a:pt x="11379" y="1078"/>
                </a:cubicBezTo>
                <a:cubicBezTo>
                  <a:pt x="11304" y="408"/>
                  <a:pt x="11136" y="3"/>
                  <a:pt x="10998" y="0"/>
                </a:cubicBezTo>
                <a:close/>
                <a:moveTo>
                  <a:pt x="15546" y="22"/>
                </a:moveTo>
                <a:cubicBezTo>
                  <a:pt x="15426" y="83"/>
                  <a:pt x="15302" y="477"/>
                  <a:pt x="15224" y="1177"/>
                </a:cubicBezTo>
                <a:cubicBezTo>
                  <a:pt x="15120" y="2114"/>
                  <a:pt x="15106" y="2875"/>
                  <a:pt x="15143" y="5482"/>
                </a:cubicBezTo>
                <a:cubicBezTo>
                  <a:pt x="15168" y="7225"/>
                  <a:pt x="15207" y="8831"/>
                  <a:pt x="15229" y="9045"/>
                </a:cubicBezTo>
                <a:cubicBezTo>
                  <a:pt x="15288" y="9613"/>
                  <a:pt x="15724" y="9519"/>
                  <a:pt x="15826" y="8919"/>
                </a:cubicBezTo>
                <a:cubicBezTo>
                  <a:pt x="15934" y="8281"/>
                  <a:pt x="15943" y="2025"/>
                  <a:pt x="15838" y="863"/>
                </a:cubicBezTo>
                <a:cubicBezTo>
                  <a:pt x="15780" y="232"/>
                  <a:pt x="15666" y="-39"/>
                  <a:pt x="15546" y="22"/>
                </a:cubicBezTo>
                <a:close/>
                <a:moveTo>
                  <a:pt x="145" y="1320"/>
                </a:moveTo>
                <a:cubicBezTo>
                  <a:pt x="52" y="1318"/>
                  <a:pt x="-12" y="1462"/>
                  <a:pt x="2" y="1639"/>
                </a:cubicBezTo>
                <a:cubicBezTo>
                  <a:pt x="16" y="1815"/>
                  <a:pt x="172" y="3641"/>
                  <a:pt x="350" y="5697"/>
                </a:cubicBezTo>
                <a:cubicBezTo>
                  <a:pt x="527" y="7752"/>
                  <a:pt x="710" y="9436"/>
                  <a:pt x="755" y="9436"/>
                </a:cubicBezTo>
                <a:cubicBezTo>
                  <a:pt x="820" y="9436"/>
                  <a:pt x="1436" y="2271"/>
                  <a:pt x="1436" y="1512"/>
                </a:cubicBezTo>
                <a:cubicBezTo>
                  <a:pt x="1436" y="1405"/>
                  <a:pt x="1375" y="1320"/>
                  <a:pt x="1300" y="1320"/>
                </a:cubicBezTo>
                <a:cubicBezTo>
                  <a:pt x="1199" y="1320"/>
                  <a:pt x="1115" y="2015"/>
                  <a:pt x="986" y="3910"/>
                </a:cubicBezTo>
                <a:cubicBezTo>
                  <a:pt x="889" y="5335"/>
                  <a:pt x="782" y="6540"/>
                  <a:pt x="748" y="6582"/>
                </a:cubicBezTo>
                <a:cubicBezTo>
                  <a:pt x="714" y="6624"/>
                  <a:pt x="603" y="5459"/>
                  <a:pt x="501" y="3992"/>
                </a:cubicBezTo>
                <a:cubicBezTo>
                  <a:pt x="347" y="1799"/>
                  <a:pt x="284" y="1322"/>
                  <a:pt x="145" y="1320"/>
                </a:cubicBezTo>
                <a:close/>
                <a:moveTo>
                  <a:pt x="11813" y="1534"/>
                </a:moveTo>
                <a:lnTo>
                  <a:pt x="11801" y="5510"/>
                </a:lnTo>
                <a:cubicBezTo>
                  <a:pt x="11787" y="9452"/>
                  <a:pt x="11789" y="9487"/>
                  <a:pt x="11950" y="9199"/>
                </a:cubicBezTo>
                <a:cubicBezTo>
                  <a:pt x="12200" y="8755"/>
                  <a:pt x="12284" y="8109"/>
                  <a:pt x="12075" y="8248"/>
                </a:cubicBezTo>
                <a:cubicBezTo>
                  <a:pt x="11900" y="8364"/>
                  <a:pt x="11894" y="8277"/>
                  <a:pt x="11854" y="4949"/>
                </a:cubicBezTo>
                <a:lnTo>
                  <a:pt x="11813" y="1534"/>
                </a:lnTo>
                <a:close/>
                <a:moveTo>
                  <a:pt x="12538" y="1534"/>
                </a:moveTo>
                <a:lnTo>
                  <a:pt x="12524" y="5493"/>
                </a:lnTo>
                <a:lnTo>
                  <a:pt x="12511" y="9452"/>
                </a:lnTo>
                <a:lnTo>
                  <a:pt x="12710" y="9172"/>
                </a:lnTo>
                <a:cubicBezTo>
                  <a:pt x="13004" y="8762"/>
                  <a:pt x="13098" y="8068"/>
                  <a:pt x="12836" y="8231"/>
                </a:cubicBezTo>
                <a:lnTo>
                  <a:pt x="12619" y="8363"/>
                </a:lnTo>
                <a:lnTo>
                  <a:pt x="12578" y="4949"/>
                </a:lnTo>
                <a:lnTo>
                  <a:pt x="12538" y="1534"/>
                </a:lnTo>
                <a:close/>
                <a:moveTo>
                  <a:pt x="18400" y="1534"/>
                </a:moveTo>
                <a:lnTo>
                  <a:pt x="18387" y="5510"/>
                </a:lnTo>
                <a:cubicBezTo>
                  <a:pt x="18374" y="9452"/>
                  <a:pt x="18375" y="9487"/>
                  <a:pt x="18536" y="9199"/>
                </a:cubicBezTo>
                <a:cubicBezTo>
                  <a:pt x="18786" y="8755"/>
                  <a:pt x="18871" y="8109"/>
                  <a:pt x="18662" y="8248"/>
                </a:cubicBezTo>
                <a:cubicBezTo>
                  <a:pt x="18487" y="8364"/>
                  <a:pt x="18481" y="8277"/>
                  <a:pt x="18441" y="4949"/>
                </a:cubicBezTo>
                <a:lnTo>
                  <a:pt x="18400" y="1534"/>
                </a:lnTo>
                <a:close/>
                <a:moveTo>
                  <a:pt x="10323" y="1677"/>
                </a:moveTo>
                <a:cubicBezTo>
                  <a:pt x="10296" y="1655"/>
                  <a:pt x="10270" y="2168"/>
                  <a:pt x="10253" y="3349"/>
                </a:cubicBezTo>
                <a:cubicBezTo>
                  <a:pt x="10234" y="4737"/>
                  <a:pt x="10207" y="4949"/>
                  <a:pt x="10050" y="4949"/>
                </a:cubicBezTo>
                <a:cubicBezTo>
                  <a:pt x="9893" y="4949"/>
                  <a:pt x="9866" y="4737"/>
                  <a:pt x="9846" y="3349"/>
                </a:cubicBezTo>
                <a:cubicBezTo>
                  <a:pt x="9808" y="616"/>
                  <a:pt x="9696" y="1589"/>
                  <a:pt x="9673" y="4844"/>
                </a:cubicBezTo>
                <a:cubicBezTo>
                  <a:pt x="9658" y="7042"/>
                  <a:pt x="9626" y="7906"/>
                  <a:pt x="9561" y="7830"/>
                </a:cubicBezTo>
                <a:cubicBezTo>
                  <a:pt x="9432" y="7677"/>
                  <a:pt x="9450" y="8174"/>
                  <a:pt x="9597" y="8836"/>
                </a:cubicBezTo>
                <a:cubicBezTo>
                  <a:pt x="9793" y="9713"/>
                  <a:pt x="9822" y="9567"/>
                  <a:pt x="9846" y="7616"/>
                </a:cubicBezTo>
                <a:cubicBezTo>
                  <a:pt x="9866" y="5999"/>
                  <a:pt x="9889" y="5801"/>
                  <a:pt x="10050" y="5801"/>
                </a:cubicBezTo>
                <a:cubicBezTo>
                  <a:pt x="10211" y="5801"/>
                  <a:pt x="10233" y="5999"/>
                  <a:pt x="10253" y="7616"/>
                </a:cubicBezTo>
                <a:cubicBezTo>
                  <a:pt x="10294" y="10974"/>
                  <a:pt x="10411" y="9477"/>
                  <a:pt x="10411" y="5592"/>
                </a:cubicBezTo>
                <a:cubicBezTo>
                  <a:pt x="10411" y="3234"/>
                  <a:pt x="10367" y="1714"/>
                  <a:pt x="10323" y="1677"/>
                </a:cubicBezTo>
                <a:close/>
                <a:moveTo>
                  <a:pt x="1726" y="1727"/>
                </a:moveTo>
                <a:lnTo>
                  <a:pt x="1731" y="5686"/>
                </a:lnTo>
                <a:cubicBezTo>
                  <a:pt x="1734" y="8493"/>
                  <a:pt x="1754" y="9369"/>
                  <a:pt x="1801" y="8688"/>
                </a:cubicBezTo>
                <a:cubicBezTo>
                  <a:pt x="1840" y="8114"/>
                  <a:pt x="1928" y="7726"/>
                  <a:pt x="2020" y="7726"/>
                </a:cubicBezTo>
                <a:cubicBezTo>
                  <a:pt x="2117" y="7726"/>
                  <a:pt x="2191" y="8081"/>
                  <a:pt x="2221" y="8688"/>
                </a:cubicBezTo>
                <a:cubicBezTo>
                  <a:pt x="2251" y="9290"/>
                  <a:pt x="2282" y="8453"/>
                  <a:pt x="2305" y="6444"/>
                </a:cubicBezTo>
                <a:cubicBezTo>
                  <a:pt x="2338" y="3545"/>
                  <a:pt x="2355" y="3253"/>
                  <a:pt x="2486" y="3360"/>
                </a:cubicBezTo>
                <a:cubicBezTo>
                  <a:pt x="2629" y="3477"/>
                  <a:pt x="2629" y="3470"/>
                  <a:pt x="2490" y="2826"/>
                </a:cubicBezTo>
                <a:cubicBezTo>
                  <a:pt x="2326" y="2065"/>
                  <a:pt x="2258" y="2014"/>
                  <a:pt x="2197" y="2601"/>
                </a:cubicBezTo>
                <a:cubicBezTo>
                  <a:pt x="2169" y="2869"/>
                  <a:pt x="2073" y="2785"/>
                  <a:pt x="1939" y="2375"/>
                </a:cubicBezTo>
                <a:lnTo>
                  <a:pt x="1726" y="1727"/>
                </a:lnTo>
                <a:close/>
                <a:moveTo>
                  <a:pt x="3314" y="1749"/>
                </a:moveTo>
                <a:cubicBezTo>
                  <a:pt x="2862" y="1749"/>
                  <a:pt x="2682" y="3182"/>
                  <a:pt x="2930" y="4800"/>
                </a:cubicBezTo>
                <a:cubicBezTo>
                  <a:pt x="3040" y="5515"/>
                  <a:pt x="3040" y="5591"/>
                  <a:pt x="2930" y="5840"/>
                </a:cubicBezTo>
                <a:cubicBezTo>
                  <a:pt x="2845" y="6032"/>
                  <a:pt x="2814" y="6608"/>
                  <a:pt x="2819" y="7880"/>
                </a:cubicBezTo>
                <a:cubicBezTo>
                  <a:pt x="2824" y="9136"/>
                  <a:pt x="2839" y="9379"/>
                  <a:pt x="2873" y="8721"/>
                </a:cubicBezTo>
                <a:cubicBezTo>
                  <a:pt x="2926" y="7676"/>
                  <a:pt x="3274" y="5902"/>
                  <a:pt x="3344" y="6318"/>
                </a:cubicBezTo>
                <a:cubicBezTo>
                  <a:pt x="3370" y="6467"/>
                  <a:pt x="3391" y="7229"/>
                  <a:pt x="3391" y="8011"/>
                </a:cubicBezTo>
                <a:cubicBezTo>
                  <a:pt x="3391" y="8794"/>
                  <a:pt x="3423" y="9436"/>
                  <a:pt x="3463" y="9436"/>
                </a:cubicBezTo>
                <a:cubicBezTo>
                  <a:pt x="3506" y="9436"/>
                  <a:pt x="3535" y="7870"/>
                  <a:pt x="3535" y="5592"/>
                </a:cubicBezTo>
                <a:lnTo>
                  <a:pt x="3535" y="1749"/>
                </a:lnTo>
                <a:lnTo>
                  <a:pt x="3314" y="1749"/>
                </a:lnTo>
                <a:close/>
                <a:moveTo>
                  <a:pt x="6582" y="1749"/>
                </a:moveTo>
                <a:cubicBezTo>
                  <a:pt x="6465" y="1749"/>
                  <a:pt x="6319" y="1864"/>
                  <a:pt x="6256" y="2007"/>
                </a:cubicBezTo>
                <a:cubicBezTo>
                  <a:pt x="6122" y="2311"/>
                  <a:pt x="6102" y="4333"/>
                  <a:pt x="6225" y="5064"/>
                </a:cubicBezTo>
                <a:cubicBezTo>
                  <a:pt x="6290" y="5444"/>
                  <a:pt x="6281" y="5626"/>
                  <a:pt x="6189" y="5834"/>
                </a:cubicBezTo>
                <a:cubicBezTo>
                  <a:pt x="6105" y="6024"/>
                  <a:pt x="6069" y="6612"/>
                  <a:pt x="6069" y="7770"/>
                </a:cubicBezTo>
                <a:cubicBezTo>
                  <a:pt x="6069" y="8684"/>
                  <a:pt x="6101" y="9436"/>
                  <a:pt x="6141" y="9436"/>
                </a:cubicBezTo>
                <a:cubicBezTo>
                  <a:pt x="6181" y="9436"/>
                  <a:pt x="6213" y="9077"/>
                  <a:pt x="6213" y="8644"/>
                </a:cubicBezTo>
                <a:cubicBezTo>
                  <a:pt x="6213" y="7787"/>
                  <a:pt x="6403" y="6597"/>
                  <a:pt x="6574" y="6373"/>
                </a:cubicBezTo>
                <a:cubicBezTo>
                  <a:pt x="6650" y="6274"/>
                  <a:pt x="6695" y="6733"/>
                  <a:pt x="6727" y="7940"/>
                </a:cubicBezTo>
                <a:cubicBezTo>
                  <a:pt x="6758" y="9134"/>
                  <a:pt x="6775" y="8458"/>
                  <a:pt x="6782" y="5697"/>
                </a:cubicBezTo>
                <a:lnTo>
                  <a:pt x="6792" y="1749"/>
                </a:lnTo>
                <a:lnTo>
                  <a:pt x="6582" y="1749"/>
                </a:lnTo>
                <a:close/>
                <a:moveTo>
                  <a:pt x="16669" y="1749"/>
                </a:moveTo>
                <a:cubicBezTo>
                  <a:pt x="16392" y="1749"/>
                  <a:pt x="16275" y="2838"/>
                  <a:pt x="16275" y="5433"/>
                </a:cubicBezTo>
                <a:cubicBezTo>
                  <a:pt x="16275" y="6723"/>
                  <a:pt x="16309" y="8151"/>
                  <a:pt x="16350" y="8605"/>
                </a:cubicBezTo>
                <a:cubicBezTo>
                  <a:pt x="16443" y="9633"/>
                  <a:pt x="16797" y="9714"/>
                  <a:pt x="16934" y="8737"/>
                </a:cubicBezTo>
                <a:cubicBezTo>
                  <a:pt x="16992" y="8329"/>
                  <a:pt x="17032" y="7025"/>
                  <a:pt x="17032" y="5592"/>
                </a:cubicBezTo>
                <a:cubicBezTo>
                  <a:pt x="17032" y="2872"/>
                  <a:pt x="16926" y="1749"/>
                  <a:pt x="16669" y="1749"/>
                </a:cubicBezTo>
                <a:close/>
                <a:moveTo>
                  <a:pt x="17764" y="1749"/>
                </a:moveTo>
                <a:cubicBezTo>
                  <a:pt x="17520" y="1749"/>
                  <a:pt x="17288" y="2630"/>
                  <a:pt x="17288" y="3558"/>
                </a:cubicBezTo>
                <a:cubicBezTo>
                  <a:pt x="17288" y="3816"/>
                  <a:pt x="17341" y="4376"/>
                  <a:pt x="17406" y="4800"/>
                </a:cubicBezTo>
                <a:cubicBezTo>
                  <a:pt x="17516" y="5515"/>
                  <a:pt x="17516" y="5591"/>
                  <a:pt x="17406" y="5840"/>
                </a:cubicBezTo>
                <a:cubicBezTo>
                  <a:pt x="17325" y="6024"/>
                  <a:pt x="17288" y="6624"/>
                  <a:pt x="17288" y="7770"/>
                </a:cubicBezTo>
                <a:cubicBezTo>
                  <a:pt x="17288" y="8700"/>
                  <a:pt x="17323" y="9436"/>
                  <a:pt x="17368" y="9436"/>
                </a:cubicBezTo>
                <a:cubicBezTo>
                  <a:pt x="17412" y="9436"/>
                  <a:pt x="17431" y="9167"/>
                  <a:pt x="17410" y="8842"/>
                </a:cubicBezTo>
                <a:cubicBezTo>
                  <a:pt x="17367" y="8178"/>
                  <a:pt x="17741" y="5842"/>
                  <a:pt x="17818" y="6296"/>
                </a:cubicBezTo>
                <a:cubicBezTo>
                  <a:pt x="17845" y="6456"/>
                  <a:pt x="17868" y="7229"/>
                  <a:pt x="17868" y="8011"/>
                </a:cubicBezTo>
                <a:cubicBezTo>
                  <a:pt x="17868" y="8794"/>
                  <a:pt x="17900" y="9436"/>
                  <a:pt x="17940" y="9436"/>
                </a:cubicBezTo>
                <a:cubicBezTo>
                  <a:pt x="17983" y="9436"/>
                  <a:pt x="18012" y="7870"/>
                  <a:pt x="18012" y="5592"/>
                </a:cubicBezTo>
                <a:lnTo>
                  <a:pt x="18012" y="1749"/>
                </a:lnTo>
                <a:lnTo>
                  <a:pt x="17764" y="1749"/>
                </a:lnTo>
                <a:close/>
                <a:moveTo>
                  <a:pt x="4508" y="1771"/>
                </a:moveTo>
                <a:cubicBezTo>
                  <a:pt x="4397" y="1857"/>
                  <a:pt x="4300" y="2152"/>
                  <a:pt x="4257" y="2617"/>
                </a:cubicBezTo>
                <a:cubicBezTo>
                  <a:pt x="4149" y="3813"/>
                  <a:pt x="4225" y="4932"/>
                  <a:pt x="4456" y="5554"/>
                </a:cubicBezTo>
                <a:lnTo>
                  <a:pt x="4649" y="6076"/>
                </a:lnTo>
                <a:lnTo>
                  <a:pt x="4415" y="7159"/>
                </a:lnTo>
                <a:cubicBezTo>
                  <a:pt x="4229" y="8021"/>
                  <a:pt x="4199" y="8361"/>
                  <a:pt x="4266" y="8836"/>
                </a:cubicBezTo>
                <a:cubicBezTo>
                  <a:pt x="4312" y="9165"/>
                  <a:pt x="4458" y="9436"/>
                  <a:pt x="4591" y="9436"/>
                </a:cubicBezTo>
                <a:cubicBezTo>
                  <a:pt x="5022" y="9436"/>
                  <a:pt x="5108" y="6689"/>
                  <a:pt x="4711" y="5620"/>
                </a:cubicBezTo>
                <a:cubicBezTo>
                  <a:pt x="4520" y="5109"/>
                  <a:pt x="4519" y="5069"/>
                  <a:pt x="4654" y="4487"/>
                </a:cubicBezTo>
                <a:cubicBezTo>
                  <a:pt x="4731" y="4155"/>
                  <a:pt x="4763" y="3873"/>
                  <a:pt x="4725" y="3866"/>
                </a:cubicBezTo>
                <a:cubicBezTo>
                  <a:pt x="4688" y="3858"/>
                  <a:pt x="4723" y="3565"/>
                  <a:pt x="4802" y="3211"/>
                </a:cubicBezTo>
                <a:cubicBezTo>
                  <a:pt x="4926" y="2659"/>
                  <a:pt x="4931" y="2507"/>
                  <a:pt x="4838" y="2161"/>
                </a:cubicBezTo>
                <a:cubicBezTo>
                  <a:pt x="4742" y="1803"/>
                  <a:pt x="4618" y="1684"/>
                  <a:pt x="4508" y="1771"/>
                </a:cubicBezTo>
                <a:close/>
                <a:moveTo>
                  <a:pt x="5562" y="1815"/>
                </a:moveTo>
                <a:cubicBezTo>
                  <a:pt x="5255" y="1803"/>
                  <a:pt x="5201" y="1890"/>
                  <a:pt x="5326" y="2188"/>
                </a:cubicBezTo>
                <a:cubicBezTo>
                  <a:pt x="5475" y="2541"/>
                  <a:pt x="5491" y="2877"/>
                  <a:pt x="5503" y="6109"/>
                </a:cubicBezTo>
                <a:lnTo>
                  <a:pt x="5517" y="9645"/>
                </a:lnTo>
                <a:lnTo>
                  <a:pt x="5558" y="6032"/>
                </a:lnTo>
                <a:cubicBezTo>
                  <a:pt x="5596" y="2633"/>
                  <a:pt x="5609" y="2406"/>
                  <a:pt x="5780" y="2128"/>
                </a:cubicBezTo>
                <a:cubicBezTo>
                  <a:pt x="5905" y="1923"/>
                  <a:pt x="5839" y="1825"/>
                  <a:pt x="5562" y="1815"/>
                </a:cubicBezTo>
                <a:close/>
                <a:moveTo>
                  <a:pt x="13555" y="1815"/>
                </a:moveTo>
                <a:cubicBezTo>
                  <a:pt x="13332" y="1928"/>
                  <a:pt x="13235" y="3081"/>
                  <a:pt x="13235" y="5537"/>
                </a:cubicBezTo>
                <a:cubicBezTo>
                  <a:pt x="13235" y="8139"/>
                  <a:pt x="13325" y="9249"/>
                  <a:pt x="13561" y="9540"/>
                </a:cubicBezTo>
                <a:cubicBezTo>
                  <a:pt x="13794" y="9829"/>
                  <a:pt x="13976" y="8458"/>
                  <a:pt x="14008" y="6158"/>
                </a:cubicBezTo>
                <a:cubicBezTo>
                  <a:pt x="14044" y="3603"/>
                  <a:pt x="13915" y="2008"/>
                  <a:pt x="13659" y="1831"/>
                </a:cubicBezTo>
                <a:cubicBezTo>
                  <a:pt x="13621" y="1805"/>
                  <a:pt x="13587" y="1798"/>
                  <a:pt x="13555" y="1815"/>
                </a:cubicBezTo>
                <a:close/>
                <a:moveTo>
                  <a:pt x="19639" y="1991"/>
                </a:moveTo>
                <a:cubicBezTo>
                  <a:pt x="19609" y="2059"/>
                  <a:pt x="19602" y="2349"/>
                  <a:pt x="19591" y="2920"/>
                </a:cubicBezTo>
                <a:cubicBezTo>
                  <a:pt x="19575" y="3728"/>
                  <a:pt x="19501" y="4273"/>
                  <a:pt x="19351" y="4690"/>
                </a:cubicBezTo>
                <a:cubicBezTo>
                  <a:pt x="18987" y="5701"/>
                  <a:pt x="18921" y="7111"/>
                  <a:pt x="19170" y="8578"/>
                </a:cubicBezTo>
                <a:cubicBezTo>
                  <a:pt x="19249" y="9048"/>
                  <a:pt x="19396" y="9436"/>
                  <a:pt x="19495" y="9436"/>
                </a:cubicBezTo>
                <a:cubicBezTo>
                  <a:pt x="19671" y="9436"/>
                  <a:pt x="19677" y="9343"/>
                  <a:pt x="19677" y="6466"/>
                </a:cubicBezTo>
                <a:cubicBezTo>
                  <a:pt x="19677" y="3300"/>
                  <a:pt x="19733" y="2715"/>
                  <a:pt x="19965" y="3448"/>
                </a:cubicBezTo>
                <a:cubicBezTo>
                  <a:pt x="20069" y="3775"/>
                  <a:pt x="20111" y="4341"/>
                  <a:pt x="20111" y="5389"/>
                </a:cubicBezTo>
                <a:cubicBezTo>
                  <a:pt x="20111" y="6376"/>
                  <a:pt x="20145" y="6873"/>
                  <a:pt x="20213" y="6873"/>
                </a:cubicBezTo>
                <a:cubicBezTo>
                  <a:pt x="20285" y="6873"/>
                  <a:pt x="20322" y="6186"/>
                  <a:pt x="20340" y="4520"/>
                </a:cubicBezTo>
                <a:cubicBezTo>
                  <a:pt x="20361" y="2540"/>
                  <a:pt x="20345" y="2172"/>
                  <a:pt x="20242" y="2172"/>
                </a:cubicBezTo>
                <a:cubicBezTo>
                  <a:pt x="20174" y="2172"/>
                  <a:pt x="20100" y="2367"/>
                  <a:pt x="20075" y="2601"/>
                </a:cubicBezTo>
                <a:cubicBezTo>
                  <a:pt x="20047" y="2869"/>
                  <a:pt x="19953" y="2788"/>
                  <a:pt x="19822" y="2386"/>
                </a:cubicBezTo>
                <a:cubicBezTo>
                  <a:pt x="19720" y="2076"/>
                  <a:pt x="19668" y="1923"/>
                  <a:pt x="19639" y="1991"/>
                </a:cubicBezTo>
                <a:close/>
                <a:moveTo>
                  <a:pt x="8957" y="2172"/>
                </a:moveTo>
                <a:cubicBezTo>
                  <a:pt x="8715" y="2172"/>
                  <a:pt x="8667" y="2300"/>
                  <a:pt x="8703" y="2848"/>
                </a:cubicBezTo>
                <a:cubicBezTo>
                  <a:pt x="8727" y="3220"/>
                  <a:pt x="8747" y="3893"/>
                  <a:pt x="8747" y="4344"/>
                </a:cubicBezTo>
                <a:cubicBezTo>
                  <a:pt x="8747" y="5438"/>
                  <a:pt x="8875" y="5393"/>
                  <a:pt x="8905" y="4289"/>
                </a:cubicBezTo>
                <a:cubicBezTo>
                  <a:pt x="8917" y="3810"/>
                  <a:pt x="8960" y="3420"/>
                  <a:pt x="9000" y="3420"/>
                </a:cubicBezTo>
                <a:cubicBezTo>
                  <a:pt x="9040" y="3420"/>
                  <a:pt x="9083" y="3810"/>
                  <a:pt x="9096" y="4289"/>
                </a:cubicBezTo>
                <a:cubicBezTo>
                  <a:pt x="9135" y="5737"/>
                  <a:pt x="9253" y="5268"/>
                  <a:pt x="9253" y="3668"/>
                </a:cubicBezTo>
                <a:cubicBezTo>
                  <a:pt x="9253" y="2202"/>
                  <a:pt x="9248" y="2172"/>
                  <a:pt x="8957" y="2172"/>
                </a:cubicBezTo>
                <a:close/>
                <a:moveTo>
                  <a:pt x="20502" y="2172"/>
                </a:moveTo>
                <a:lnTo>
                  <a:pt x="20531" y="3640"/>
                </a:lnTo>
                <a:cubicBezTo>
                  <a:pt x="20558" y="4971"/>
                  <a:pt x="20581" y="5099"/>
                  <a:pt x="20788" y="5070"/>
                </a:cubicBezTo>
                <a:cubicBezTo>
                  <a:pt x="21041" y="5034"/>
                  <a:pt x="21121" y="4568"/>
                  <a:pt x="21123" y="3134"/>
                </a:cubicBezTo>
                <a:cubicBezTo>
                  <a:pt x="21124" y="2286"/>
                  <a:pt x="21088" y="2172"/>
                  <a:pt x="20813" y="2172"/>
                </a:cubicBezTo>
                <a:lnTo>
                  <a:pt x="20502" y="2172"/>
                </a:lnTo>
                <a:close/>
                <a:moveTo>
                  <a:pt x="10743" y="3607"/>
                </a:moveTo>
                <a:cubicBezTo>
                  <a:pt x="10733" y="3485"/>
                  <a:pt x="10725" y="4145"/>
                  <a:pt x="10725" y="5378"/>
                </a:cubicBezTo>
                <a:cubicBezTo>
                  <a:pt x="10725" y="7022"/>
                  <a:pt x="10738" y="7747"/>
                  <a:pt x="10754" y="6989"/>
                </a:cubicBezTo>
                <a:cubicBezTo>
                  <a:pt x="10770" y="6231"/>
                  <a:pt x="10770" y="4884"/>
                  <a:pt x="10754" y="3998"/>
                </a:cubicBezTo>
                <a:cubicBezTo>
                  <a:pt x="10751" y="3776"/>
                  <a:pt x="10747" y="3648"/>
                  <a:pt x="10743" y="3607"/>
                </a:cubicBezTo>
                <a:close/>
                <a:moveTo>
                  <a:pt x="7461" y="4311"/>
                </a:moveTo>
                <a:lnTo>
                  <a:pt x="7457" y="6016"/>
                </a:lnTo>
                <a:lnTo>
                  <a:pt x="7453" y="7726"/>
                </a:lnTo>
                <a:lnTo>
                  <a:pt x="7806" y="7726"/>
                </a:lnTo>
                <a:lnTo>
                  <a:pt x="8158" y="7726"/>
                </a:lnTo>
                <a:lnTo>
                  <a:pt x="8155" y="6016"/>
                </a:lnTo>
                <a:lnTo>
                  <a:pt x="8151" y="4311"/>
                </a:lnTo>
                <a:lnTo>
                  <a:pt x="7806" y="4311"/>
                </a:lnTo>
                <a:lnTo>
                  <a:pt x="7461" y="4311"/>
                </a:lnTo>
                <a:close/>
                <a:moveTo>
                  <a:pt x="21419" y="4311"/>
                </a:moveTo>
                <a:cubicBezTo>
                  <a:pt x="21274" y="4311"/>
                  <a:pt x="21217" y="5136"/>
                  <a:pt x="21319" y="5741"/>
                </a:cubicBezTo>
                <a:cubicBezTo>
                  <a:pt x="21397" y="6198"/>
                  <a:pt x="21520" y="5806"/>
                  <a:pt x="21546" y="5020"/>
                </a:cubicBezTo>
                <a:cubicBezTo>
                  <a:pt x="21562" y="4540"/>
                  <a:pt x="21520" y="4311"/>
                  <a:pt x="21419" y="4311"/>
                </a:cubicBezTo>
                <a:close/>
                <a:moveTo>
                  <a:pt x="14400" y="8154"/>
                </a:moveTo>
                <a:cubicBezTo>
                  <a:pt x="14293" y="8154"/>
                  <a:pt x="14257" y="8524"/>
                  <a:pt x="14236" y="9859"/>
                </a:cubicBezTo>
                <a:cubicBezTo>
                  <a:pt x="14202" y="11950"/>
                  <a:pt x="14342" y="12179"/>
                  <a:pt x="14458" y="10222"/>
                </a:cubicBezTo>
                <a:cubicBezTo>
                  <a:pt x="14566" y="8393"/>
                  <a:pt x="14559" y="8154"/>
                  <a:pt x="14400" y="8154"/>
                </a:cubicBezTo>
                <a:close/>
                <a:moveTo>
                  <a:pt x="20261" y="8154"/>
                </a:moveTo>
                <a:cubicBezTo>
                  <a:pt x="20116" y="8154"/>
                  <a:pt x="20058" y="8980"/>
                  <a:pt x="20160" y="9584"/>
                </a:cubicBezTo>
                <a:cubicBezTo>
                  <a:pt x="20238" y="10042"/>
                  <a:pt x="20362" y="9650"/>
                  <a:pt x="20388" y="8864"/>
                </a:cubicBezTo>
                <a:cubicBezTo>
                  <a:pt x="20404" y="8384"/>
                  <a:pt x="20362" y="8154"/>
                  <a:pt x="20261" y="8154"/>
                </a:cubicBezTo>
                <a:close/>
                <a:moveTo>
                  <a:pt x="21414" y="8154"/>
                </a:moveTo>
                <a:cubicBezTo>
                  <a:pt x="21293" y="8154"/>
                  <a:pt x="21269" y="8435"/>
                  <a:pt x="21269" y="9859"/>
                </a:cubicBezTo>
                <a:cubicBezTo>
                  <a:pt x="21269" y="11906"/>
                  <a:pt x="21369" y="12079"/>
                  <a:pt x="21479" y="10222"/>
                </a:cubicBezTo>
                <a:cubicBezTo>
                  <a:pt x="21588" y="8381"/>
                  <a:pt x="21580" y="8154"/>
                  <a:pt x="21414" y="8154"/>
                </a:cubicBezTo>
                <a:close/>
                <a:moveTo>
                  <a:pt x="6192" y="10062"/>
                </a:moveTo>
                <a:cubicBezTo>
                  <a:pt x="6112" y="10040"/>
                  <a:pt x="6045" y="10159"/>
                  <a:pt x="6011" y="10398"/>
                </a:cubicBezTo>
                <a:cubicBezTo>
                  <a:pt x="5954" y="10806"/>
                  <a:pt x="6009" y="10926"/>
                  <a:pt x="6252" y="10926"/>
                </a:cubicBezTo>
                <a:cubicBezTo>
                  <a:pt x="6585" y="10926"/>
                  <a:pt x="6596" y="10577"/>
                  <a:pt x="6276" y="10134"/>
                </a:cubicBezTo>
                <a:cubicBezTo>
                  <a:pt x="6248" y="10094"/>
                  <a:pt x="6219" y="10070"/>
                  <a:pt x="6192" y="10062"/>
                </a:cubicBezTo>
                <a:close/>
                <a:moveTo>
                  <a:pt x="452" y="10288"/>
                </a:moveTo>
                <a:cubicBezTo>
                  <a:pt x="188" y="10288"/>
                  <a:pt x="70" y="10907"/>
                  <a:pt x="253" y="11322"/>
                </a:cubicBezTo>
                <a:cubicBezTo>
                  <a:pt x="359" y="11562"/>
                  <a:pt x="357" y="11674"/>
                  <a:pt x="234" y="12476"/>
                </a:cubicBezTo>
                <a:cubicBezTo>
                  <a:pt x="37" y="13764"/>
                  <a:pt x="39" y="18217"/>
                  <a:pt x="238" y="19075"/>
                </a:cubicBezTo>
                <a:cubicBezTo>
                  <a:pt x="315" y="19408"/>
                  <a:pt x="432" y="19685"/>
                  <a:pt x="498" y="19685"/>
                </a:cubicBezTo>
                <a:cubicBezTo>
                  <a:pt x="635" y="19685"/>
                  <a:pt x="903" y="18106"/>
                  <a:pt x="834" y="17700"/>
                </a:cubicBezTo>
                <a:cubicBezTo>
                  <a:pt x="809" y="17551"/>
                  <a:pt x="725" y="17886"/>
                  <a:pt x="647" y="18448"/>
                </a:cubicBezTo>
                <a:lnTo>
                  <a:pt x="504" y="19471"/>
                </a:lnTo>
                <a:lnTo>
                  <a:pt x="349" y="18569"/>
                </a:lnTo>
                <a:cubicBezTo>
                  <a:pt x="90" y="17064"/>
                  <a:pt x="162" y="12421"/>
                  <a:pt x="444" y="12421"/>
                </a:cubicBezTo>
                <a:cubicBezTo>
                  <a:pt x="486" y="12421"/>
                  <a:pt x="579" y="12742"/>
                  <a:pt x="652" y="13131"/>
                </a:cubicBezTo>
                <a:cubicBezTo>
                  <a:pt x="772" y="13768"/>
                  <a:pt x="784" y="13768"/>
                  <a:pt x="784" y="13153"/>
                </a:cubicBezTo>
                <a:cubicBezTo>
                  <a:pt x="784" y="12778"/>
                  <a:pt x="750" y="12348"/>
                  <a:pt x="709" y="12196"/>
                </a:cubicBezTo>
                <a:cubicBezTo>
                  <a:pt x="656" y="12004"/>
                  <a:pt x="656" y="11753"/>
                  <a:pt x="709" y="11382"/>
                </a:cubicBezTo>
                <a:cubicBezTo>
                  <a:pt x="813" y="10640"/>
                  <a:pt x="730" y="10288"/>
                  <a:pt x="452" y="10288"/>
                </a:cubicBezTo>
                <a:close/>
                <a:moveTo>
                  <a:pt x="13635" y="10557"/>
                </a:moveTo>
                <a:cubicBezTo>
                  <a:pt x="13497" y="10868"/>
                  <a:pt x="13497" y="10928"/>
                  <a:pt x="13645" y="12256"/>
                </a:cubicBezTo>
                <a:cubicBezTo>
                  <a:pt x="13812" y="13760"/>
                  <a:pt x="13807" y="17955"/>
                  <a:pt x="13637" y="19487"/>
                </a:cubicBezTo>
                <a:cubicBezTo>
                  <a:pt x="13532" y="20436"/>
                  <a:pt x="13526" y="20709"/>
                  <a:pt x="13607" y="21010"/>
                </a:cubicBezTo>
                <a:cubicBezTo>
                  <a:pt x="13738" y="21500"/>
                  <a:pt x="13723" y="21561"/>
                  <a:pt x="13853" y="20081"/>
                </a:cubicBezTo>
                <a:cubicBezTo>
                  <a:pt x="13947" y="19002"/>
                  <a:pt x="13986" y="18858"/>
                  <a:pt x="14073" y="19284"/>
                </a:cubicBezTo>
                <a:cubicBezTo>
                  <a:pt x="14133" y="19577"/>
                  <a:pt x="14160" y="20147"/>
                  <a:pt x="14136" y="20598"/>
                </a:cubicBezTo>
                <a:cubicBezTo>
                  <a:pt x="14108" y="21122"/>
                  <a:pt x="14129" y="21390"/>
                  <a:pt x="14199" y="21390"/>
                </a:cubicBezTo>
                <a:cubicBezTo>
                  <a:pt x="14303" y="21390"/>
                  <a:pt x="14390" y="20177"/>
                  <a:pt x="14392" y="18695"/>
                </a:cubicBezTo>
                <a:cubicBezTo>
                  <a:pt x="14393" y="18136"/>
                  <a:pt x="14348" y="17955"/>
                  <a:pt x="14230" y="18052"/>
                </a:cubicBezTo>
                <a:cubicBezTo>
                  <a:pt x="14099" y="18160"/>
                  <a:pt x="14067" y="17985"/>
                  <a:pt x="14067" y="17123"/>
                </a:cubicBezTo>
                <a:cubicBezTo>
                  <a:pt x="14067" y="16341"/>
                  <a:pt x="14111" y="16018"/>
                  <a:pt x="14230" y="15918"/>
                </a:cubicBezTo>
                <a:cubicBezTo>
                  <a:pt x="14337" y="15829"/>
                  <a:pt x="14393" y="15486"/>
                  <a:pt x="14393" y="14929"/>
                </a:cubicBezTo>
                <a:cubicBezTo>
                  <a:pt x="14393" y="14294"/>
                  <a:pt x="14352" y="14109"/>
                  <a:pt x="14232" y="14208"/>
                </a:cubicBezTo>
                <a:cubicBezTo>
                  <a:pt x="14103" y="14316"/>
                  <a:pt x="14039" y="13952"/>
                  <a:pt x="13907" y="12328"/>
                </a:cubicBezTo>
                <a:cubicBezTo>
                  <a:pt x="13791" y="10890"/>
                  <a:pt x="13713" y="10380"/>
                  <a:pt x="13635" y="10557"/>
                </a:cubicBezTo>
                <a:close/>
                <a:moveTo>
                  <a:pt x="10494" y="10607"/>
                </a:moveTo>
                <a:cubicBezTo>
                  <a:pt x="10441" y="10657"/>
                  <a:pt x="10377" y="11021"/>
                  <a:pt x="10305" y="11690"/>
                </a:cubicBezTo>
                <a:cubicBezTo>
                  <a:pt x="10106" y="13544"/>
                  <a:pt x="10102" y="18047"/>
                  <a:pt x="10298" y="19965"/>
                </a:cubicBezTo>
                <a:cubicBezTo>
                  <a:pt x="10377" y="20747"/>
                  <a:pt x="10475" y="21220"/>
                  <a:pt x="10532" y="21093"/>
                </a:cubicBezTo>
                <a:cubicBezTo>
                  <a:pt x="10651" y="20822"/>
                  <a:pt x="10651" y="20892"/>
                  <a:pt x="10521" y="19410"/>
                </a:cubicBezTo>
                <a:cubicBezTo>
                  <a:pt x="10380" y="17826"/>
                  <a:pt x="10382" y="13836"/>
                  <a:pt x="10523" y="12240"/>
                </a:cubicBezTo>
                <a:cubicBezTo>
                  <a:pt x="10610" y="11254"/>
                  <a:pt x="10614" y="10925"/>
                  <a:pt x="10542" y="10662"/>
                </a:cubicBezTo>
                <a:cubicBezTo>
                  <a:pt x="10527" y="10607"/>
                  <a:pt x="10511" y="10590"/>
                  <a:pt x="10494" y="10607"/>
                </a:cubicBezTo>
                <a:close/>
                <a:moveTo>
                  <a:pt x="2715" y="11784"/>
                </a:moveTo>
                <a:lnTo>
                  <a:pt x="2673" y="14346"/>
                </a:lnTo>
                <a:cubicBezTo>
                  <a:pt x="2637" y="16541"/>
                  <a:pt x="2610" y="16908"/>
                  <a:pt x="2486" y="16908"/>
                </a:cubicBezTo>
                <a:cubicBezTo>
                  <a:pt x="2382" y="16908"/>
                  <a:pt x="2334" y="16576"/>
                  <a:pt x="2318" y="15732"/>
                </a:cubicBezTo>
                <a:cubicBezTo>
                  <a:pt x="2275" y="13535"/>
                  <a:pt x="2160" y="14550"/>
                  <a:pt x="2160" y="17123"/>
                </a:cubicBezTo>
                <a:cubicBezTo>
                  <a:pt x="2160" y="18546"/>
                  <a:pt x="2193" y="19685"/>
                  <a:pt x="2233" y="19685"/>
                </a:cubicBezTo>
                <a:cubicBezTo>
                  <a:pt x="2273" y="19685"/>
                  <a:pt x="2305" y="19329"/>
                  <a:pt x="2305" y="18899"/>
                </a:cubicBezTo>
                <a:cubicBezTo>
                  <a:pt x="2305" y="17771"/>
                  <a:pt x="2369" y="17550"/>
                  <a:pt x="2566" y="17991"/>
                </a:cubicBezTo>
                <a:lnTo>
                  <a:pt x="2740" y="18382"/>
                </a:lnTo>
                <a:lnTo>
                  <a:pt x="2727" y="15083"/>
                </a:lnTo>
                <a:lnTo>
                  <a:pt x="2715" y="11784"/>
                </a:lnTo>
                <a:close/>
                <a:moveTo>
                  <a:pt x="5227" y="11784"/>
                </a:moveTo>
                <a:lnTo>
                  <a:pt x="5214" y="15710"/>
                </a:lnTo>
                <a:lnTo>
                  <a:pt x="5200" y="19635"/>
                </a:lnTo>
                <a:lnTo>
                  <a:pt x="5417" y="19190"/>
                </a:lnTo>
                <a:cubicBezTo>
                  <a:pt x="5673" y="18663"/>
                  <a:pt x="5702" y="18292"/>
                  <a:pt x="5472" y="18481"/>
                </a:cubicBezTo>
                <a:cubicBezTo>
                  <a:pt x="5317" y="18607"/>
                  <a:pt x="5307" y="18437"/>
                  <a:pt x="5268" y="15198"/>
                </a:cubicBezTo>
                <a:lnTo>
                  <a:pt x="5227" y="11784"/>
                </a:lnTo>
                <a:close/>
                <a:moveTo>
                  <a:pt x="7398" y="11784"/>
                </a:moveTo>
                <a:lnTo>
                  <a:pt x="7385" y="15704"/>
                </a:lnTo>
                <a:lnTo>
                  <a:pt x="7371" y="19624"/>
                </a:lnTo>
                <a:lnTo>
                  <a:pt x="7599" y="19240"/>
                </a:lnTo>
                <a:cubicBezTo>
                  <a:pt x="7908" y="18717"/>
                  <a:pt x="7963" y="18283"/>
                  <a:pt x="7698" y="18464"/>
                </a:cubicBezTo>
                <a:lnTo>
                  <a:pt x="7480" y="18613"/>
                </a:lnTo>
                <a:lnTo>
                  <a:pt x="7439" y="15198"/>
                </a:lnTo>
                <a:lnTo>
                  <a:pt x="7398" y="11784"/>
                </a:lnTo>
                <a:close/>
                <a:moveTo>
                  <a:pt x="6535" y="11789"/>
                </a:moveTo>
                <a:cubicBezTo>
                  <a:pt x="6444" y="11772"/>
                  <a:pt x="6283" y="12037"/>
                  <a:pt x="5978" y="12680"/>
                </a:cubicBezTo>
                <a:cubicBezTo>
                  <a:pt x="5876" y="12895"/>
                  <a:pt x="5852" y="13453"/>
                  <a:pt x="5854" y="15567"/>
                </a:cubicBezTo>
                <a:cubicBezTo>
                  <a:pt x="5855" y="18081"/>
                  <a:pt x="5864" y="18216"/>
                  <a:pt x="6089" y="18904"/>
                </a:cubicBezTo>
                <a:cubicBezTo>
                  <a:pt x="6347" y="19698"/>
                  <a:pt x="6648" y="19902"/>
                  <a:pt x="6648" y="19284"/>
                </a:cubicBezTo>
                <a:cubicBezTo>
                  <a:pt x="6648" y="19064"/>
                  <a:pt x="6559" y="18825"/>
                  <a:pt x="6449" y="18750"/>
                </a:cubicBezTo>
                <a:cubicBezTo>
                  <a:pt x="6281" y="18636"/>
                  <a:pt x="6249" y="18412"/>
                  <a:pt x="6249" y="17332"/>
                </a:cubicBezTo>
                <a:cubicBezTo>
                  <a:pt x="6249" y="16232"/>
                  <a:pt x="6280" y="16026"/>
                  <a:pt x="6467" y="15874"/>
                </a:cubicBezTo>
                <a:lnTo>
                  <a:pt x="6684" y="15699"/>
                </a:lnTo>
                <a:lnTo>
                  <a:pt x="6467" y="15446"/>
                </a:lnTo>
                <a:cubicBezTo>
                  <a:pt x="6284" y="15231"/>
                  <a:pt x="6249" y="14990"/>
                  <a:pt x="6249" y="13917"/>
                </a:cubicBezTo>
                <a:cubicBezTo>
                  <a:pt x="6249" y="12838"/>
                  <a:pt x="6283" y="12608"/>
                  <a:pt x="6467" y="12416"/>
                </a:cubicBezTo>
                <a:cubicBezTo>
                  <a:pt x="6586" y="12291"/>
                  <a:pt x="6649" y="12060"/>
                  <a:pt x="6606" y="11899"/>
                </a:cubicBezTo>
                <a:cubicBezTo>
                  <a:pt x="6588" y="11834"/>
                  <a:pt x="6566" y="11795"/>
                  <a:pt x="6535" y="11789"/>
                </a:cubicBezTo>
                <a:close/>
                <a:moveTo>
                  <a:pt x="13379" y="11948"/>
                </a:moveTo>
                <a:lnTo>
                  <a:pt x="13080" y="12075"/>
                </a:lnTo>
                <a:cubicBezTo>
                  <a:pt x="12722" y="12231"/>
                  <a:pt x="12571" y="13235"/>
                  <a:pt x="12709" y="14538"/>
                </a:cubicBezTo>
                <a:cubicBezTo>
                  <a:pt x="12764" y="15064"/>
                  <a:pt x="12771" y="15470"/>
                  <a:pt x="12726" y="15633"/>
                </a:cubicBezTo>
                <a:cubicBezTo>
                  <a:pt x="12687" y="15775"/>
                  <a:pt x="12660" y="16791"/>
                  <a:pt x="12665" y="17892"/>
                </a:cubicBezTo>
                <a:cubicBezTo>
                  <a:pt x="12671" y="18994"/>
                  <a:pt x="12690" y="19466"/>
                  <a:pt x="12707" y="18943"/>
                </a:cubicBezTo>
                <a:cubicBezTo>
                  <a:pt x="12740" y="17934"/>
                  <a:pt x="13111" y="16101"/>
                  <a:pt x="13189" y="16562"/>
                </a:cubicBezTo>
                <a:cubicBezTo>
                  <a:pt x="13214" y="16711"/>
                  <a:pt x="13235" y="17478"/>
                  <a:pt x="13235" y="18261"/>
                </a:cubicBezTo>
                <a:cubicBezTo>
                  <a:pt x="13235" y="19044"/>
                  <a:pt x="13267" y="19685"/>
                  <a:pt x="13307" y="19685"/>
                </a:cubicBezTo>
                <a:cubicBezTo>
                  <a:pt x="13350" y="19685"/>
                  <a:pt x="13379" y="18108"/>
                  <a:pt x="13379" y="15814"/>
                </a:cubicBezTo>
                <a:lnTo>
                  <a:pt x="13379" y="11948"/>
                </a:lnTo>
                <a:close/>
                <a:moveTo>
                  <a:pt x="3437" y="11998"/>
                </a:moveTo>
                <a:cubicBezTo>
                  <a:pt x="3014" y="11998"/>
                  <a:pt x="2887" y="13879"/>
                  <a:pt x="3214" y="15286"/>
                </a:cubicBezTo>
                <a:lnTo>
                  <a:pt x="3400" y="16083"/>
                </a:lnTo>
                <a:lnTo>
                  <a:pt x="3206" y="17315"/>
                </a:lnTo>
                <a:cubicBezTo>
                  <a:pt x="3022" y="18485"/>
                  <a:pt x="3019" y="18584"/>
                  <a:pt x="3143" y="19119"/>
                </a:cubicBezTo>
                <a:cubicBezTo>
                  <a:pt x="3292" y="19764"/>
                  <a:pt x="3525" y="19845"/>
                  <a:pt x="3671" y="19300"/>
                </a:cubicBezTo>
                <a:cubicBezTo>
                  <a:pt x="3785" y="18875"/>
                  <a:pt x="3807" y="16586"/>
                  <a:pt x="3700" y="16375"/>
                </a:cubicBezTo>
                <a:cubicBezTo>
                  <a:pt x="3660" y="16298"/>
                  <a:pt x="3572" y="15997"/>
                  <a:pt x="3504" y="15704"/>
                </a:cubicBezTo>
                <a:cubicBezTo>
                  <a:pt x="3390" y="15212"/>
                  <a:pt x="3396" y="15075"/>
                  <a:pt x="3568" y="13977"/>
                </a:cubicBezTo>
                <a:cubicBezTo>
                  <a:pt x="3791" y="12557"/>
                  <a:pt x="3754" y="11998"/>
                  <a:pt x="3437" y="11998"/>
                </a:cubicBezTo>
                <a:close/>
                <a:moveTo>
                  <a:pt x="8498" y="11998"/>
                </a:moveTo>
                <a:cubicBezTo>
                  <a:pt x="8322" y="11998"/>
                  <a:pt x="8223" y="12248"/>
                  <a:pt x="8170" y="12823"/>
                </a:cubicBezTo>
                <a:cubicBezTo>
                  <a:pt x="8057" y="14075"/>
                  <a:pt x="8080" y="17651"/>
                  <a:pt x="8208" y="18734"/>
                </a:cubicBezTo>
                <a:cubicBezTo>
                  <a:pt x="8336" y="19811"/>
                  <a:pt x="8514" y="19946"/>
                  <a:pt x="8707" y="19113"/>
                </a:cubicBezTo>
                <a:cubicBezTo>
                  <a:pt x="8868" y="18419"/>
                  <a:pt x="8939" y="14877"/>
                  <a:pt x="8827" y="13169"/>
                </a:cubicBezTo>
                <a:cubicBezTo>
                  <a:pt x="8764" y="12199"/>
                  <a:pt x="8706" y="11998"/>
                  <a:pt x="8498" y="11998"/>
                </a:cubicBezTo>
                <a:close/>
                <a:moveTo>
                  <a:pt x="9630" y="11998"/>
                </a:moveTo>
                <a:cubicBezTo>
                  <a:pt x="9293" y="11998"/>
                  <a:pt x="9181" y="12600"/>
                  <a:pt x="9181" y="14417"/>
                </a:cubicBezTo>
                <a:cubicBezTo>
                  <a:pt x="9181" y="15901"/>
                  <a:pt x="9332" y="16694"/>
                  <a:pt x="9613" y="16694"/>
                </a:cubicBezTo>
                <a:cubicBezTo>
                  <a:pt x="9802" y="16694"/>
                  <a:pt x="9880" y="17766"/>
                  <a:pt x="9756" y="18651"/>
                </a:cubicBezTo>
                <a:cubicBezTo>
                  <a:pt x="9666" y="19291"/>
                  <a:pt x="9582" y="19284"/>
                  <a:pt x="9308" y="18618"/>
                </a:cubicBezTo>
                <a:cubicBezTo>
                  <a:pt x="9235" y="18442"/>
                  <a:pt x="9181" y="18497"/>
                  <a:pt x="9181" y="18750"/>
                </a:cubicBezTo>
                <a:cubicBezTo>
                  <a:pt x="9181" y="18993"/>
                  <a:pt x="9238" y="19281"/>
                  <a:pt x="9308" y="19388"/>
                </a:cubicBezTo>
                <a:cubicBezTo>
                  <a:pt x="9830" y="20193"/>
                  <a:pt x="9905" y="19712"/>
                  <a:pt x="9905" y="15578"/>
                </a:cubicBezTo>
                <a:lnTo>
                  <a:pt x="9905" y="11998"/>
                </a:lnTo>
                <a:lnTo>
                  <a:pt x="9630" y="11998"/>
                </a:lnTo>
                <a:close/>
                <a:moveTo>
                  <a:pt x="1490" y="12003"/>
                </a:moveTo>
                <a:cubicBezTo>
                  <a:pt x="1375" y="12063"/>
                  <a:pt x="1265" y="12349"/>
                  <a:pt x="1222" y="12823"/>
                </a:cubicBezTo>
                <a:cubicBezTo>
                  <a:pt x="1103" y="14134"/>
                  <a:pt x="1129" y="18229"/>
                  <a:pt x="1261" y="19009"/>
                </a:cubicBezTo>
                <a:cubicBezTo>
                  <a:pt x="1405" y="19860"/>
                  <a:pt x="1611" y="19872"/>
                  <a:pt x="1754" y="19031"/>
                </a:cubicBezTo>
                <a:cubicBezTo>
                  <a:pt x="1971" y="17749"/>
                  <a:pt x="1988" y="13988"/>
                  <a:pt x="1783" y="12531"/>
                </a:cubicBezTo>
                <a:cubicBezTo>
                  <a:pt x="1724" y="12110"/>
                  <a:pt x="1605" y="11944"/>
                  <a:pt x="1490" y="12003"/>
                </a:cubicBezTo>
                <a:close/>
                <a:moveTo>
                  <a:pt x="4522" y="12025"/>
                </a:moveTo>
                <a:cubicBezTo>
                  <a:pt x="4374" y="11976"/>
                  <a:pt x="4207" y="12434"/>
                  <a:pt x="4132" y="13279"/>
                </a:cubicBezTo>
                <a:cubicBezTo>
                  <a:pt x="3998" y="14772"/>
                  <a:pt x="4058" y="18381"/>
                  <a:pt x="4228" y="19113"/>
                </a:cubicBezTo>
                <a:cubicBezTo>
                  <a:pt x="4403" y="19871"/>
                  <a:pt x="4546" y="19831"/>
                  <a:pt x="4706" y="18976"/>
                </a:cubicBezTo>
                <a:cubicBezTo>
                  <a:pt x="4866" y="18121"/>
                  <a:pt x="4891" y="13871"/>
                  <a:pt x="4744" y="12680"/>
                </a:cubicBezTo>
                <a:cubicBezTo>
                  <a:pt x="4693" y="12266"/>
                  <a:pt x="4611" y="12055"/>
                  <a:pt x="4522" y="12025"/>
                </a:cubicBezTo>
                <a:close/>
                <a:moveTo>
                  <a:pt x="12076" y="12064"/>
                </a:moveTo>
                <a:cubicBezTo>
                  <a:pt x="11812" y="12074"/>
                  <a:pt x="11737" y="12176"/>
                  <a:pt x="11852" y="12366"/>
                </a:cubicBezTo>
                <a:cubicBezTo>
                  <a:pt x="12020" y="12643"/>
                  <a:pt x="12026" y="12790"/>
                  <a:pt x="12010" y="16171"/>
                </a:cubicBezTo>
                <a:cubicBezTo>
                  <a:pt x="12000" y="18427"/>
                  <a:pt x="12022" y="19685"/>
                  <a:pt x="12072" y="19685"/>
                </a:cubicBezTo>
                <a:cubicBezTo>
                  <a:pt x="12119" y="19685"/>
                  <a:pt x="12149" y="18393"/>
                  <a:pt x="12149" y="16254"/>
                </a:cubicBezTo>
                <a:cubicBezTo>
                  <a:pt x="12149" y="13096"/>
                  <a:pt x="12162" y="12793"/>
                  <a:pt x="12312" y="12438"/>
                </a:cubicBezTo>
                <a:cubicBezTo>
                  <a:pt x="12438" y="12140"/>
                  <a:pt x="12384" y="12052"/>
                  <a:pt x="12076" y="12064"/>
                </a:cubicBezTo>
                <a:close/>
                <a:moveTo>
                  <a:pt x="11091" y="12075"/>
                </a:moveTo>
                <a:cubicBezTo>
                  <a:pt x="10834" y="12199"/>
                  <a:pt x="10808" y="12326"/>
                  <a:pt x="10788" y="13571"/>
                </a:cubicBezTo>
                <a:cubicBezTo>
                  <a:pt x="10771" y="14590"/>
                  <a:pt x="10803" y="15043"/>
                  <a:pt x="10914" y="15396"/>
                </a:cubicBezTo>
                <a:cubicBezTo>
                  <a:pt x="11104" y="15993"/>
                  <a:pt x="11102" y="16465"/>
                  <a:pt x="10907" y="17612"/>
                </a:cubicBezTo>
                <a:cubicBezTo>
                  <a:pt x="10757" y="18498"/>
                  <a:pt x="10756" y="18553"/>
                  <a:pt x="10885" y="19108"/>
                </a:cubicBezTo>
                <a:cubicBezTo>
                  <a:pt x="11161" y="20298"/>
                  <a:pt x="11497" y="19430"/>
                  <a:pt x="11497" y="17530"/>
                </a:cubicBezTo>
                <a:cubicBezTo>
                  <a:pt x="11497" y="16833"/>
                  <a:pt x="11471" y="16265"/>
                  <a:pt x="11439" y="16265"/>
                </a:cubicBezTo>
                <a:cubicBezTo>
                  <a:pt x="11407" y="16265"/>
                  <a:pt x="11323" y="16017"/>
                  <a:pt x="11253" y="15715"/>
                </a:cubicBezTo>
                <a:cubicBezTo>
                  <a:pt x="11134" y="15202"/>
                  <a:pt x="11138" y="15091"/>
                  <a:pt x="11317" y="13955"/>
                </a:cubicBezTo>
                <a:cubicBezTo>
                  <a:pt x="11549" y="12478"/>
                  <a:pt x="11478" y="11888"/>
                  <a:pt x="11091" y="12075"/>
                </a:cubicBezTo>
                <a:close/>
                <a:moveTo>
                  <a:pt x="6935" y="18041"/>
                </a:moveTo>
                <a:cubicBezTo>
                  <a:pt x="6887" y="18093"/>
                  <a:pt x="6865" y="18345"/>
                  <a:pt x="6865" y="18827"/>
                </a:cubicBezTo>
                <a:cubicBezTo>
                  <a:pt x="6865" y="19470"/>
                  <a:pt x="6902" y="19703"/>
                  <a:pt x="6991" y="19603"/>
                </a:cubicBezTo>
                <a:cubicBezTo>
                  <a:pt x="7061" y="19523"/>
                  <a:pt x="7118" y="19173"/>
                  <a:pt x="7118" y="18827"/>
                </a:cubicBezTo>
                <a:cubicBezTo>
                  <a:pt x="7118" y="18481"/>
                  <a:pt x="7061" y="18137"/>
                  <a:pt x="6991" y="18057"/>
                </a:cubicBezTo>
                <a:cubicBezTo>
                  <a:pt x="6969" y="18032"/>
                  <a:pt x="6951" y="18023"/>
                  <a:pt x="6935" y="18041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78494" dir="2700000" rotWithShape="0">
              <a:srgbClr val="FEDFC7"/>
            </a:outerShdw>
          </a:effectLst>
        </p:spPr>
      </p:pic>
    </p:spTree>
    <p:extLst>
      <p:ext uri="{BB962C8B-B14F-4D97-AF65-F5344CB8AC3E}">
        <p14:creationId xmlns:p14="http://schemas.microsoft.com/office/powerpoint/2010/main" val="34454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31379"/>
              </p:ext>
            </p:extLst>
          </p:nvPr>
        </p:nvGraphicFramePr>
        <p:xfrm>
          <a:off x="323528" y="1203598"/>
          <a:ext cx="849694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132889943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328702795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xmlns="" val="2684827269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xmlns="" val="2211518982"/>
                    </a:ext>
                  </a:extLst>
                </a:gridCol>
              </a:tblGrid>
              <a:tr h="37212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6715131"/>
                  </a:ext>
                </a:extLst>
              </a:tr>
              <a:tr h="753264">
                <a:tc>
                  <a:txBody>
                    <a:bodyPr/>
                    <a:lstStyle/>
                    <a:p>
                      <a:r>
                        <a:rPr lang="ru-RU" dirty="0" smtClean="0"/>
                        <a:t>Область</a:t>
                      </a:r>
                      <a:r>
                        <a:rPr lang="ru-RU" baseline="0" dirty="0" smtClean="0"/>
                        <a:t> видимости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глобальный,</a:t>
                      </a:r>
                    </a:p>
                    <a:p>
                      <a:r>
                        <a:rPr lang="ru-RU" dirty="0" smtClean="0"/>
                        <a:t>функция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функция,</a:t>
                      </a:r>
                    </a:p>
                    <a:p>
                      <a:r>
                        <a:rPr lang="ru-RU" dirty="0" smtClean="0"/>
                        <a:t>блок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функция,</a:t>
                      </a:r>
                    </a:p>
                    <a:p>
                      <a:r>
                        <a:rPr lang="ru-RU" dirty="0" smtClean="0"/>
                        <a:t>блок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2087525"/>
                  </a:ext>
                </a:extLst>
              </a:tr>
              <a:tr h="1076093">
                <a:tc>
                  <a:txBody>
                    <a:bodyPr/>
                    <a:lstStyle/>
                    <a:p>
                      <a:r>
                        <a:rPr lang="ru-RU" dirty="0" smtClean="0"/>
                        <a:t>Можно </a:t>
                      </a:r>
                      <a:r>
                        <a:rPr lang="ru-RU" dirty="0" err="1" smtClean="0"/>
                        <a:t>переприсвоить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2672583"/>
                  </a:ext>
                </a:extLst>
              </a:tr>
              <a:tr h="1398921">
                <a:tc>
                  <a:txBody>
                    <a:bodyPr/>
                    <a:lstStyle/>
                    <a:p>
                      <a:r>
                        <a:rPr lang="ru-RU" dirty="0" smtClean="0"/>
                        <a:t>Можно обращаться</a:t>
                      </a:r>
                      <a:r>
                        <a:rPr lang="ru-RU" baseline="0" dirty="0" smtClean="0"/>
                        <a:t> до объявления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3364015"/>
                  </a:ext>
                </a:extLst>
              </a:tr>
            </a:tbl>
          </a:graphicData>
        </a:graphic>
      </p:graphicFrame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3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трогий</a:t>
            </a:r>
            <a:r>
              <a:rPr lang="ru-RU" dirty="0" smtClean="0"/>
              <a:t>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00150"/>
            <a:ext cx="8568952" cy="3531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900" dirty="0" smtClean="0"/>
              <a:t>Не прощает некоторые ошибки программиста, сразу выбрасывает исключение.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600" b="1" dirty="0" smtClean="0"/>
              <a:t>Запрет неявных глобальных переменных</a:t>
            </a:r>
            <a:endParaRPr lang="en-US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myLocalVariable</a:t>
            </a:r>
            <a:r>
              <a:rPr lang="en-US" sz="1600" dirty="0" smtClean="0"/>
              <a:t> = 10;</a:t>
            </a:r>
          </a:p>
          <a:p>
            <a:pPr marL="0" indent="0">
              <a:buNone/>
            </a:pPr>
            <a:r>
              <a:rPr lang="en-US" sz="1600" dirty="0" err="1" smtClean="0"/>
              <a:t>myLocalVariable</a:t>
            </a:r>
            <a:r>
              <a:rPr lang="en-US" sz="1600" dirty="0" smtClean="0"/>
              <a:t> = 10;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Забыли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глобальная переменная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b="1" dirty="0" smtClean="0"/>
              <a:t>Присвоения к защищенным от записи свойствам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undefined = 5;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assign to read only property </a:t>
            </a:r>
            <a:r>
              <a:rPr lang="en-US" sz="1600" dirty="0" smtClean="0">
                <a:solidFill>
                  <a:srgbClr val="C00000"/>
                </a:solidFill>
              </a:rPr>
              <a:t>'undefined</a:t>
            </a:r>
            <a:r>
              <a:rPr lang="en-US" sz="1600" dirty="0">
                <a:solidFill>
                  <a:srgbClr val="C00000"/>
                </a:solidFill>
              </a:rPr>
              <a:t>'</a:t>
            </a:r>
            <a:r>
              <a:rPr lang="en-US" sz="1600" dirty="0" smtClean="0">
                <a:solidFill>
                  <a:srgbClr val="C00000"/>
                </a:solidFill>
              </a:rPr>
              <a:t>…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rgbClr val="0070C0"/>
                </a:solidFill>
              </a:rPr>
              <a:t>delete</a:t>
            </a:r>
            <a:r>
              <a:rPr lang="en-US" sz="1600" dirty="0" smtClean="0"/>
              <a:t> </a:t>
            </a:r>
            <a:r>
              <a:rPr lang="en-US" sz="1600" dirty="0" err="1" smtClean="0"/>
              <a:t>Object.prototype</a:t>
            </a:r>
            <a:r>
              <a:rPr lang="en-US" sz="1600" dirty="0"/>
              <a:t>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delete property </a:t>
            </a:r>
            <a:r>
              <a:rPr lang="en-US" sz="1600" dirty="0" smtClean="0">
                <a:solidFill>
                  <a:srgbClr val="C00000"/>
                </a:solidFill>
              </a:rPr>
              <a:t>'prototype'…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/>
              <a:t>Одинаковые имена аргументов функции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function</a:t>
            </a:r>
            <a:r>
              <a:rPr lang="en-US" sz="1600" dirty="0"/>
              <a:t> sum(a, a, c) </a:t>
            </a:r>
            <a:r>
              <a:rPr lang="en-US" sz="1600" dirty="0" smtClean="0"/>
              <a:t>{</a:t>
            </a:r>
            <a:r>
              <a:rPr lang="ru-RU" sz="1600" dirty="0" smtClean="0"/>
              <a:t>  </a:t>
            </a:r>
            <a:r>
              <a:rPr lang="en-US" sz="1600" dirty="0" smtClean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SyntaxError</a:t>
            </a:r>
            <a:r>
              <a:rPr lang="en-US" sz="1600" dirty="0">
                <a:solidFill>
                  <a:srgbClr val="C00000"/>
                </a:solidFill>
              </a:rPr>
              <a:t>: Duplicate parameter name not </a:t>
            </a:r>
            <a:r>
              <a:rPr lang="en-US" sz="1600" dirty="0" smtClean="0">
                <a:solidFill>
                  <a:srgbClr val="C00000"/>
                </a:solidFill>
              </a:rPr>
              <a:t>allowed…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/>
              <a:t>    return a + a + c;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38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трогий</a:t>
            </a:r>
            <a:r>
              <a:rPr lang="ru-RU" dirty="0" smtClean="0"/>
              <a:t> режи</a:t>
            </a:r>
            <a:r>
              <a:rPr lang="ru-RU" dirty="0"/>
              <a:t>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00150"/>
            <a:ext cx="8568952" cy="3531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900" dirty="0" smtClean="0"/>
              <a:t>Не прощает некоторые ошибки программиста, сразу выбрасывает исключение.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600" b="1" dirty="0" smtClean="0"/>
              <a:t>Запрет неявных глобальных переменных</a:t>
            </a:r>
            <a:endParaRPr lang="en-US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myLocalVariable</a:t>
            </a:r>
            <a:r>
              <a:rPr lang="en-US" sz="1600" dirty="0" smtClean="0"/>
              <a:t> = 10;</a:t>
            </a:r>
          </a:p>
          <a:p>
            <a:pPr marL="0" indent="0">
              <a:buNone/>
            </a:pPr>
            <a:r>
              <a:rPr lang="en-US" sz="1600" dirty="0" err="1" smtClean="0"/>
              <a:t>myLocalVariable</a:t>
            </a:r>
            <a:r>
              <a:rPr lang="en-US" sz="1600" dirty="0" smtClean="0"/>
              <a:t> = 10;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Забыли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глобальная переменная</a:t>
            </a:r>
          </a:p>
        </p:txBody>
      </p:sp>
    </p:spTree>
    <p:extLst>
      <p:ext uri="{BB962C8B-B14F-4D97-AF65-F5344CB8AC3E}">
        <p14:creationId xmlns:p14="http://schemas.microsoft.com/office/powerpoint/2010/main" val="30409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трогий</a:t>
            </a:r>
            <a:r>
              <a:rPr lang="ru-RU" dirty="0" smtClean="0"/>
              <a:t>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00150"/>
            <a:ext cx="8568952" cy="3531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900" dirty="0" smtClean="0"/>
              <a:t>Не прощает некоторые ошибки программиста, сразу выбрасывает исключение.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600" b="1" dirty="0" smtClean="0"/>
              <a:t>Запрет неявных глобальных переменных</a:t>
            </a:r>
            <a:endParaRPr lang="en-US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myLocalVariable</a:t>
            </a:r>
            <a:r>
              <a:rPr lang="en-US" sz="1600" dirty="0" smtClean="0"/>
              <a:t> = 10;</a:t>
            </a:r>
          </a:p>
          <a:p>
            <a:pPr marL="0" indent="0">
              <a:buNone/>
            </a:pPr>
            <a:r>
              <a:rPr lang="en-US" sz="1600" dirty="0" err="1" smtClean="0"/>
              <a:t>myLocalVariable</a:t>
            </a:r>
            <a:r>
              <a:rPr lang="en-US" sz="1600" dirty="0" smtClean="0"/>
              <a:t> = 10;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Забыли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глобальная переменная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b="1" dirty="0" smtClean="0"/>
              <a:t>Присвоения к защищенным от записи свойствам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undefined = 5;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assign to read only property </a:t>
            </a:r>
            <a:r>
              <a:rPr lang="en-US" sz="1600" dirty="0" smtClean="0">
                <a:solidFill>
                  <a:srgbClr val="C00000"/>
                </a:solidFill>
              </a:rPr>
              <a:t>'undefined</a:t>
            </a:r>
            <a:r>
              <a:rPr lang="en-US" sz="1600" dirty="0">
                <a:solidFill>
                  <a:srgbClr val="C00000"/>
                </a:solidFill>
              </a:rPr>
              <a:t>'</a:t>
            </a:r>
            <a:r>
              <a:rPr lang="en-US" sz="1600" dirty="0" smtClean="0">
                <a:solidFill>
                  <a:srgbClr val="C00000"/>
                </a:solidFill>
              </a:rPr>
              <a:t>…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rgbClr val="0070C0"/>
                </a:solidFill>
              </a:rPr>
              <a:t>delete</a:t>
            </a:r>
            <a:r>
              <a:rPr lang="en-US" sz="1600" dirty="0" smtClean="0"/>
              <a:t> </a:t>
            </a:r>
            <a:r>
              <a:rPr lang="en-US" sz="1600" dirty="0" err="1" smtClean="0"/>
              <a:t>Object.prototype</a:t>
            </a:r>
            <a:r>
              <a:rPr lang="en-US" sz="1600" dirty="0"/>
              <a:t>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delete property </a:t>
            </a:r>
            <a:r>
              <a:rPr lang="en-US" sz="1600" dirty="0" smtClean="0">
                <a:solidFill>
                  <a:srgbClr val="C00000"/>
                </a:solidFill>
              </a:rPr>
              <a:t>'prototype'…</a:t>
            </a:r>
            <a:endParaRPr lang="ru-RU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659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трогий</a:t>
            </a:r>
            <a:r>
              <a:rPr lang="ru-RU" dirty="0" smtClean="0"/>
              <a:t>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00150"/>
            <a:ext cx="8568952" cy="3531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900" dirty="0" smtClean="0"/>
              <a:t>Не прощает некоторые ошибки программиста, сразу выбрасывает исключение.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600" b="1" dirty="0" smtClean="0"/>
              <a:t>Запрет неявных глобальных переменных</a:t>
            </a:r>
            <a:endParaRPr lang="en-US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myLocalVariable</a:t>
            </a:r>
            <a:r>
              <a:rPr lang="en-US" sz="1600" dirty="0" smtClean="0"/>
              <a:t> = 10;</a:t>
            </a:r>
          </a:p>
          <a:p>
            <a:pPr marL="0" indent="0">
              <a:buNone/>
            </a:pPr>
            <a:r>
              <a:rPr lang="en-US" sz="1600" dirty="0" err="1" smtClean="0"/>
              <a:t>myLocalVariable</a:t>
            </a:r>
            <a:r>
              <a:rPr lang="en-US" sz="1600" dirty="0" smtClean="0"/>
              <a:t> = 10;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Забыли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глобальная переменная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b="1" dirty="0" smtClean="0"/>
              <a:t>Присвоения к защищенным от записи свойствам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undefined = 5;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assign to read only property </a:t>
            </a:r>
            <a:r>
              <a:rPr lang="en-US" sz="1600" dirty="0" smtClean="0">
                <a:solidFill>
                  <a:srgbClr val="C00000"/>
                </a:solidFill>
              </a:rPr>
              <a:t>'undefined</a:t>
            </a:r>
            <a:r>
              <a:rPr lang="en-US" sz="1600" dirty="0">
                <a:solidFill>
                  <a:srgbClr val="C00000"/>
                </a:solidFill>
              </a:rPr>
              <a:t>'</a:t>
            </a:r>
            <a:r>
              <a:rPr lang="en-US" sz="1600" dirty="0" smtClean="0">
                <a:solidFill>
                  <a:srgbClr val="C00000"/>
                </a:solidFill>
              </a:rPr>
              <a:t>…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rgbClr val="0070C0"/>
                </a:solidFill>
              </a:rPr>
              <a:t>delete</a:t>
            </a:r>
            <a:r>
              <a:rPr lang="en-US" sz="1600" dirty="0" smtClean="0"/>
              <a:t> </a:t>
            </a:r>
            <a:r>
              <a:rPr lang="en-US" sz="1600" dirty="0" err="1" smtClean="0"/>
              <a:t>Object.prototype</a:t>
            </a:r>
            <a:r>
              <a:rPr lang="en-US" sz="1600" dirty="0"/>
              <a:t>; </a:t>
            </a:r>
            <a:r>
              <a:rPr lang="en-US" sz="1600" dirty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delete property </a:t>
            </a:r>
            <a:r>
              <a:rPr lang="en-US" sz="1600" dirty="0" smtClean="0">
                <a:solidFill>
                  <a:srgbClr val="C00000"/>
                </a:solidFill>
              </a:rPr>
              <a:t>'prototype'…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/>
              <a:t>Одинаковые имена аргументов функции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function</a:t>
            </a:r>
            <a:r>
              <a:rPr lang="en-US" sz="1600" dirty="0"/>
              <a:t> sum(a, a, c) </a:t>
            </a:r>
            <a:r>
              <a:rPr lang="en-US" sz="1600" dirty="0" smtClean="0"/>
              <a:t>{</a:t>
            </a:r>
            <a:r>
              <a:rPr lang="ru-RU" sz="1600" dirty="0" smtClean="0"/>
              <a:t>  </a:t>
            </a:r>
            <a:r>
              <a:rPr lang="en-US" sz="1600" dirty="0" smtClean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SyntaxError</a:t>
            </a:r>
            <a:r>
              <a:rPr lang="en-US" sz="1600" dirty="0">
                <a:solidFill>
                  <a:srgbClr val="C00000"/>
                </a:solidFill>
              </a:rPr>
              <a:t>: Duplicate parameter name not </a:t>
            </a:r>
            <a:r>
              <a:rPr lang="en-US" sz="1600" dirty="0" smtClean="0">
                <a:solidFill>
                  <a:srgbClr val="C00000"/>
                </a:solidFill>
              </a:rPr>
              <a:t>allowed…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/>
              <a:t>    return a + a + c;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60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Строгий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num</a:t>
            </a:r>
            <a:r>
              <a:rPr lang="en-US" sz="1600" dirty="0" smtClean="0"/>
              <a:t> = 0363 + 11; </a:t>
            </a:r>
            <a:endParaRPr lang="ru-RU" sz="1600" dirty="0" smtClean="0"/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60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Строгий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1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num</a:t>
            </a:r>
            <a:r>
              <a:rPr lang="en-US" sz="1600" dirty="0" smtClean="0"/>
              <a:t> = 0363 + 11;</a:t>
            </a:r>
            <a:r>
              <a:rPr lang="ru-RU" sz="1600" dirty="0" smtClean="0"/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// 254</a:t>
            </a:r>
            <a:r>
              <a:rPr lang="en-US" sz="1600" dirty="0" smtClean="0"/>
              <a:t> </a:t>
            </a:r>
            <a:endParaRPr lang="ru-RU" sz="1600" dirty="0" smtClean="0"/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C00000"/>
                </a:solidFill>
              </a:rPr>
              <a:t>Ведущий </a:t>
            </a:r>
            <a:r>
              <a:rPr lang="en-US" sz="1600" dirty="0" smtClean="0">
                <a:solidFill>
                  <a:srgbClr val="C00000"/>
                </a:solidFill>
              </a:rPr>
              <a:t>0 </a:t>
            </a:r>
            <a:r>
              <a:rPr lang="ru-RU" sz="1600" dirty="0" smtClean="0">
                <a:solidFill>
                  <a:srgbClr val="C00000"/>
                </a:solidFill>
              </a:rPr>
              <a:t>в начале числа означает, что число записано в восьмеричной системе!</a:t>
            </a:r>
            <a:endParaRPr lang="en-US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577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Строгий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dirty="0" smtClean="0"/>
              <a:t>Числа в восьмеричной системе счисления только через префикс 0</a:t>
            </a:r>
            <a:r>
              <a:rPr lang="en-US" sz="1600" b="1" dirty="0"/>
              <a:t>o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num</a:t>
            </a:r>
            <a:r>
              <a:rPr lang="en-US" sz="1600" dirty="0" smtClean="0"/>
              <a:t> = 0363 + 11; </a:t>
            </a:r>
            <a:r>
              <a:rPr lang="en-US" sz="1600" dirty="0" smtClean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SyntaxError</a:t>
            </a:r>
            <a:r>
              <a:rPr lang="en-US" sz="1600" dirty="0">
                <a:solidFill>
                  <a:srgbClr val="C00000"/>
                </a:solidFill>
              </a:rPr>
              <a:t>: Octal literals are not allowed in strict mode.</a:t>
            </a:r>
            <a:endParaRPr lang="en-US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70C0"/>
                </a:solidFill>
              </a:rPr>
              <a:t>var</a:t>
            </a:r>
            <a:r>
              <a:rPr lang="en-US" sz="1600" dirty="0"/>
              <a:t> </a:t>
            </a:r>
            <a:r>
              <a:rPr lang="en-US" sz="1600" dirty="0" err="1"/>
              <a:t>num</a:t>
            </a:r>
            <a:r>
              <a:rPr lang="en-US" sz="1600" dirty="0"/>
              <a:t> = </a:t>
            </a:r>
            <a:r>
              <a:rPr lang="en-US" sz="1600" dirty="0" smtClean="0"/>
              <a:t>0o363 </a:t>
            </a:r>
            <a:r>
              <a:rPr lang="en-US" sz="1600" dirty="0"/>
              <a:t>+ 11</a:t>
            </a:r>
            <a:r>
              <a:rPr lang="en-US" sz="1600" dirty="0" smtClean="0"/>
              <a:t>;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254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09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Строгий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dirty="0" smtClean="0"/>
              <a:t>Числа в восьмеричной системе счисления только через префикс 0</a:t>
            </a:r>
            <a:r>
              <a:rPr lang="en-US" sz="1600" b="1" dirty="0"/>
              <a:t>o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var</a:t>
            </a:r>
            <a:r>
              <a:rPr lang="en-US" sz="1600" dirty="0" smtClean="0"/>
              <a:t> </a:t>
            </a:r>
            <a:r>
              <a:rPr lang="en-US" sz="1600" dirty="0" err="1" smtClean="0"/>
              <a:t>num</a:t>
            </a:r>
            <a:r>
              <a:rPr lang="en-US" sz="1600" dirty="0" smtClean="0"/>
              <a:t> = 0363 + 11; </a:t>
            </a:r>
            <a:r>
              <a:rPr lang="en-US" sz="1600" dirty="0" smtClean="0">
                <a:solidFill>
                  <a:srgbClr val="C00000"/>
                </a:solidFill>
              </a:rPr>
              <a:t>// </a:t>
            </a:r>
            <a:r>
              <a:rPr lang="en-US" sz="1600" dirty="0" err="1" smtClean="0">
                <a:solidFill>
                  <a:srgbClr val="C00000"/>
                </a:solidFill>
              </a:rPr>
              <a:t>SyntaxError</a:t>
            </a:r>
            <a:r>
              <a:rPr lang="en-US" sz="1600" dirty="0">
                <a:solidFill>
                  <a:srgbClr val="C00000"/>
                </a:solidFill>
              </a:rPr>
              <a:t>: Octal literals are not allowed in strict mode.</a:t>
            </a:r>
            <a:endParaRPr lang="en-US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70C0"/>
                </a:solidFill>
              </a:rPr>
              <a:t>var</a:t>
            </a:r>
            <a:r>
              <a:rPr lang="en-US" sz="1600" dirty="0"/>
              <a:t> </a:t>
            </a:r>
            <a:r>
              <a:rPr lang="en-US" sz="1600" dirty="0" err="1"/>
              <a:t>num</a:t>
            </a:r>
            <a:r>
              <a:rPr lang="en-US" sz="1600" dirty="0"/>
              <a:t> = </a:t>
            </a:r>
            <a:r>
              <a:rPr lang="en-US" sz="1600" dirty="0" smtClean="0"/>
              <a:t>0o363 </a:t>
            </a:r>
            <a:r>
              <a:rPr lang="en-US" sz="1600" dirty="0"/>
              <a:t>+ 11</a:t>
            </a:r>
            <a:r>
              <a:rPr lang="en-US" sz="1600" dirty="0" smtClean="0"/>
              <a:t>;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254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ru-RU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Включить строгий режим:</a:t>
            </a:r>
          </a:p>
          <a:p>
            <a:pPr marL="0" indent="0">
              <a:buNone/>
            </a:pP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'use strict'</a:t>
            </a:r>
            <a:endParaRPr lang="ru-RU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начале файла или функции.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49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Типы данных</a:t>
            </a:r>
          </a:p>
        </p:txBody>
      </p:sp>
      <p:sp>
        <p:nvSpPr>
          <p:cNvPr id="382" name="Прямая соединительная линия 7"/>
          <p:cNvSpPr/>
          <p:nvPr/>
        </p:nvSpPr>
        <p:spPr>
          <a:xfrm flipH="1">
            <a:off x="4572000" y="890938"/>
            <a:ext cx="1" cy="4256373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7144" tIns="17144" rIns="17144" bIns="17144"/>
          <a:lstStyle/>
          <a:p>
            <a:endParaRPr sz="675"/>
          </a:p>
        </p:txBody>
      </p:sp>
      <p:sp>
        <p:nvSpPr>
          <p:cNvPr id="383" name="Примитивы"/>
          <p:cNvSpPr txBox="1"/>
          <p:nvPr/>
        </p:nvSpPr>
        <p:spPr>
          <a:xfrm>
            <a:off x="90389" y="863917"/>
            <a:ext cx="4348196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defRPr sz="6000"/>
            </a:lvl1pPr>
          </a:lstStyle>
          <a:p>
            <a:r>
              <a:rPr sz="2250" b="1" dirty="0" err="1"/>
              <a:t>Примитивы</a:t>
            </a:r>
            <a:endParaRPr sz="2250" b="1" dirty="0"/>
          </a:p>
        </p:txBody>
      </p:sp>
      <p:sp>
        <p:nvSpPr>
          <p:cNvPr id="384" name="Объекты"/>
          <p:cNvSpPr txBox="1"/>
          <p:nvPr/>
        </p:nvSpPr>
        <p:spPr>
          <a:xfrm>
            <a:off x="4705415" y="863917"/>
            <a:ext cx="4302614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defRPr sz="6000"/>
            </a:lvl1pPr>
          </a:lstStyle>
          <a:p>
            <a:r>
              <a:rPr sz="2250" b="1" dirty="0" err="1"/>
              <a:t>Объекты</a:t>
            </a:r>
            <a:endParaRPr sz="2250" b="1" dirty="0"/>
          </a:p>
        </p:txBody>
      </p:sp>
      <p:sp>
        <p:nvSpPr>
          <p:cNvPr id="385" name="Number…"/>
          <p:cNvSpPr txBox="1"/>
          <p:nvPr/>
        </p:nvSpPr>
        <p:spPr>
          <a:xfrm>
            <a:off x="1500894" y="1666875"/>
            <a:ext cx="1889298" cy="255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sz="2000" dirty="0"/>
              <a:t>Number</a:t>
            </a:r>
          </a:p>
          <a:p>
            <a:r>
              <a:rPr sz="2000" dirty="0"/>
              <a:t>String</a:t>
            </a:r>
          </a:p>
          <a:p>
            <a:r>
              <a:rPr sz="2000" dirty="0"/>
              <a:t>Boolean</a:t>
            </a:r>
          </a:p>
          <a:p>
            <a:r>
              <a:rPr lang="en-US" sz="2000" dirty="0"/>
              <a:t>n</a:t>
            </a:r>
            <a:r>
              <a:rPr sz="2000" dirty="0" smtClean="0"/>
              <a:t>ull</a:t>
            </a:r>
            <a:endParaRPr sz="2000" dirty="0"/>
          </a:p>
          <a:p>
            <a:r>
              <a:rPr lang="en-US" sz="2000" dirty="0"/>
              <a:t>u</a:t>
            </a:r>
            <a:r>
              <a:rPr sz="2000" dirty="0" smtClean="0"/>
              <a:t>ndefined</a:t>
            </a:r>
            <a:endParaRPr sz="2000" dirty="0"/>
          </a:p>
          <a:p>
            <a:endParaRPr sz="2000" dirty="0"/>
          </a:p>
          <a:p>
            <a:r>
              <a:rPr sz="2000" dirty="0" smtClean="0"/>
              <a:t>Symbol </a:t>
            </a:r>
            <a:r>
              <a:rPr sz="2000" dirty="0"/>
              <a:t>(ES6</a:t>
            </a:r>
            <a:r>
              <a:rPr sz="2000" dirty="0" smtClean="0"/>
              <a:t>)</a:t>
            </a:r>
            <a:endParaRPr lang="en-US" sz="2000" dirty="0" smtClean="0"/>
          </a:p>
          <a:p>
            <a:r>
              <a:rPr lang="en-US" sz="2000" dirty="0" err="1" smtClean="0"/>
              <a:t>BigInt</a:t>
            </a:r>
            <a:r>
              <a:rPr lang="en-US" sz="2000" dirty="0" smtClean="0"/>
              <a:t> (ES2020)</a:t>
            </a:r>
            <a:endParaRPr sz="2000" dirty="0"/>
          </a:p>
        </p:txBody>
      </p:sp>
      <p:sp>
        <p:nvSpPr>
          <p:cNvPr id="386" name="Object…"/>
          <p:cNvSpPr txBox="1"/>
          <p:nvPr/>
        </p:nvSpPr>
        <p:spPr>
          <a:xfrm>
            <a:off x="6300192" y="1663700"/>
            <a:ext cx="2091276" cy="317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sz="2000" dirty="0"/>
              <a:t>Object</a:t>
            </a:r>
          </a:p>
          <a:p>
            <a:r>
              <a:rPr sz="2000" dirty="0"/>
              <a:t>Array</a:t>
            </a:r>
          </a:p>
          <a:p>
            <a:r>
              <a:rPr sz="2000" dirty="0"/>
              <a:t>Function</a:t>
            </a:r>
          </a:p>
          <a:p>
            <a:r>
              <a:rPr sz="2000" dirty="0" err="1" smtClean="0"/>
              <a:t>Reg</a:t>
            </a:r>
            <a:r>
              <a:rPr lang="en-US" sz="2000" dirty="0" err="1" smtClean="0"/>
              <a:t>Exp</a:t>
            </a:r>
            <a:endParaRPr lang="ru-RU" sz="2000" dirty="0" smtClean="0"/>
          </a:p>
          <a:p>
            <a:r>
              <a:rPr lang="en-US" sz="2000" dirty="0" err="1" smtClean="0"/>
              <a:t>XMLHTTPRequest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Promise (ES6)</a:t>
            </a:r>
            <a:endParaRPr lang="en-US" sz="2000" dirty="0"/>
          </a:p>
          <a:p>
            <a:r>
              <a:rPr lang="en-US" sz="2000" dirty="0" smtClean="0"/>
              <a:t>Map (ES6)</a:t>
            </a:r>
          </a:p>
          <a:p>
            <a:r>
              <a:rPr lang="en-US" sz="2000" dirty="0" smtClean="0"/>
              <a:t>Set (ES6)</a:t>
            </a:r>
            <a:endParaRPr sz="2000" dirty="0"/>
          </a:p>
          <a:p>
            <a:r>
              <a:rPr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43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</a:t>
            </a:r>
            <a:r>
              <a:rPr lang="en-US" dirty="0" smtClean="0"/>
              <a:t>JavaScript </a:t>
            </a:r>
            <a:r>
              <a:rPr lang="ru-RU" dirty="0" smtClean="0"/>
              <a:t>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95686"/>
            <a:ext cx="1661840" cy="2095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3315" y="409947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Брендан</a:t>
            </a:r>
            <a:r>
              <a:rPr lang="ru-RU" dirty="0" smtClean="0"/>
              <a:t> </a:t>
            </a:r>
            <a:r>
              <a:rPr lang="ru-RU" dirty="0" err="1" smtClean="0"/>
              <a:t>Эйх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11710"/>
            <a:ext cx="1656184" cy="16561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499742"/>
            <a:ext cx="2987824" cy="1293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sz="1600" dirty="0" err="1"/>
              <a:t>const</a:t>
            </a:r>
            <a:r>
              <a:rPr sz="1600" dirty="0"/>
              <a:t> </a:t>
            </a:r>
            <a:r>
              <a:rPr sz="1600" dirty="0" err="1"/>
              <a:t>num</a:t>
            </a:r>
            <a:r>
              <a:rPr sz="1600" dirty="0"/>
              <a:t> = 123;</a:t>
            </a:r>
          </a:p>
          <a:p>
            <a:pPr>
              <a:spcBef>
                <a:spcPts val="800"/>
              </a:spcBef>
            </a:pPr>
            <a:endParaRPr sz="1600" dirty="0"/>
          </a:p>
          <a:p>
            <a:pPr>
              <a:spcBef>
                <a:spcPts val="800"/>
              </a:spcBef>
            </a:pPr>
            <a:r>
              <a:rPr sz="1600" dirty="0" err="1"/>
              <a:t>parseInt</a:t>
            </a:r>
            <a:r>
              <a:rPr sz="1600" dirty="0"/>
              <a:t>(</a:t>
            </a:r>
            <a:r>
              <a:rPr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sz="1600" dirty="0"/>
              <a:t>, </a:t>
            </a:r>
            <a:r>
              <a:rPr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base</a:t>
            </a:r>
            <a:r>
              <a:rPr sz="1600" dirty="0"/>
              <a:t>)</a:t>
            </a:r>
          </a:p>
          <a:p>
            <a:pPr>
              <a:spcBef>
                <a:spcPts val="800"/>
              </a:spcBef>
            </a:pPr>
            <a:r>
              <a:rPr sz="1600" dirty="0" err="1"/>
              <a:t>parseInt</a:t>
            </a:r>
            <a:r>
              <a:rPr sz="1600" dirty="0"/>
              <a:t>(‘</a:t>
            </a:r>
            <a:r>
              <a:rPr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</a:t>
            </a:r>
            <a:r>
              <a:rPr sz="1600" dirty="0"/>
              <a:t>’, </a:t>
            </a:r>
            <a:r>
              <a:rPr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sz="1600" dirty="0"/>
              <a:t>) </a:t>
            </a:r>
            <a:r>
              <a:rPr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sz="1600" dirty="0" err="1"/>
              <a:t>parseInt</a:t>
            </a:r>
            <a:r>
              <a:rPr sz="1600" dirty="0"/>
              <a:t>(‘</a:t>
            </a:r>
            <a:r>
              <a:rPr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123and567</a:t>
            </a:r>
            <a:r>
              <a:rPr sz="1600" dirty="0"/>
              <a:t>’, </a:t>
            </a:r>
            <a:r>
              <a:rPr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sz="1600" dirty="0"/>
              <a:t>) </a:t>
            </a:r>
            <a:r>
              <a:rPr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sz="1600" dirty="0" err="1"/>
              <a:t>parseInt</a:t>
            </a:r>
            <a:r>
              <a:rPr sz="1600" dirty="0"/>
              <a:t>(‘</a:t>
            </a:r>
            <a:r>
              <a:rPr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and567</a:t>
            </a:r>
            <a:r>
              <a:rPr sz="1600" dirty="0"/>
              <a:t>’, </a:t>
            </a:r>
            <a:r>
              <a:rPr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sz="1600" dirty="0"/>
              <a:t>) </a:t>
            </a:r>
            <a:r>
              <a:rPr sz="1600" dirty="0">
                <a:solidFill>
                  <a:srgbClr val="A7A7A7"/>
                </a:solidFill>
              </a:rPr>
              <a:t>// </a:t>
            </a:r>
            <a:r>
              <a:rPr sz="1600" dirty="0" err="1">
                <a:solidFill>
                  <a:srgbClr val="A7A7A7"/>
                </a:solidFill>
              </a:rPr>
              <a:t>NaN</a:t>
            </a:r>
            <a:endParaRPr sz="1600" dirty="0">
              <a:solidFill>
                <a:srgbClr val="A7A7A7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sz="1600" dirty="0" err="1"/>
              <a:t>const</a:t>
            </a:r>
            <a:r>
              <a:rPr sz="1600" dirty="0"/>
              <a:t> </a:t>
            </a:r>
            <a:r>
              <a:rPr sz="1600" dirty="0" err="1"/>
              <a:t>num</a:t>
            </a:r>
            <a:r>
              <a:rPr sz="1600" dirty="0"/>
              <a:t> = 123;</a:t>
            </a:r>
          </a:p>
          <a:p>
            <a:pPr>
              <a:spcBef>
                <a:spcPts val="800"/>
              </a:spcBef>
            </a:pPr>
            <a:endParaRPr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800"/>
              </a:spcBef>
            </a:pPr>
            <a:r>
              <a:rPr lang="fr-FR" sz="1600" dirty="0"/>
              <a:t>parseInt(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lang="fr-FR" sz="1600" dirty="0"/>
              <a:t>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base</a:t>
            </a:r>
            <a:r>
              <a:rPr lang="fr-FR" sz="1600" dirty="0"/>
              <a:t>)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123and567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and567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NaN</a:t>
            </a:r>
          </a:p>
          <a:p>
            <a:pPr>
              <a:spcBef>
                <a:spcPts val="800"/>
              </a:spcBef>
            </a:pP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800"/>
              </a:spcBef>
            </a:pPr>
            <a:r>
              <a:rPr lang="en-US" sz="1600" dirty="0" err="1"/>
              <a:t>typeof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NaN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A6A6A6"/>
                </a:solidFill>
              </a:rPr>
              <a:t>// ‘number'</a:t>
            </a:r>
          </a:p>
          <a:p>
            <a:pPr>
              <a:spcBef>
                <a:spcPts val="800"/>
              </a:spcBef>
            </a:pPr>
            <a:r>
              <a:rPr lang="en-US" sz="1600" dirty="0" err="1"/>
              <a:t>isNaN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NaN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true</a:t>
            </a:r>
            <a:endParaRPr lang="ru-RU" sz="1600" dirty="0" smtClean="0">
              <a:solidFill>
                <a:srgbClr val="A6A6A6"/>
              </a:solidFill>
            </a:endParaRPr>
          </a:p>
          <a:p>
            <a:pPr>
              <a:spcBef>
                <a:spcPts val="800"/>
              </a:spcBef>
            </a:pPr>
            <a:endParaRPr lang="en-US" sz="16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382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sz="1600" dirty="0" err="1"/>
              <a:t>const</a:t>
            </a:r>
            <a:r>
              <a:rPr sz="1600" dirty="0"/>
              <a:t> </a:t>
            </a:r>
            <a:r>
              <a:rPr sz="1600" dirty="0" err="1"/>
              <a:t>num</a:t>
            </a:r>
            <a:r>
              <a:rPr sz="1600" dirty="0"/>
              <a:t> = 123;</a:t>
            </a:r>
          </a:p>
          <a:p>
            <a:pPr>
              <a:spcBef>
                <a:spcPts val="800"/>
              </a:spcBef>
            </a:pPr>
            <a:endParaRPr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800"/>
              </a:spcBef>
            </a:pPr>
            <a:r>
              <a:rPr lang="fr-FR" sz="1600" dirty="0"/>
              <a:t>parseInt(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value</a:t>
            </a:r>
            <a:r>
              <a:rPr lang="fr-FR" sz="1600" dirty="0"/>
              <a:t>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base</a:t>
            </a:r>
            <a:r>
              <a:rPr lang="fr-FR" sz="1600" dirty="0"/>
              <a:t>)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123and567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123</a:t>
            </a:r>
          </a:p>
          <a:p>
            <a:pPr>
              <a:spcBef>
                <a:spcPts val="800"/>
              </a:spcBef>
            </a:pPr>
            <a:r>
              <a:rPr lang="fr-FR" sz="1600" dirty="0"/>
              <a:t>parseInt(‘</a:t>
            </a:r>
            <a:r>
              <a:rPr lang="fr-FR" sz="1600" dirty="0">
                <a:solidFill>
                  <a:schemeClr val="accent3">
                    <a:satOff val="-6373"/>
                    <a:lumOff val="-10823"/>
                  </a:schemeClr>
                </a:solidFill>
              </a:rPr>
              <a:t>and567</a:t>
            </a:r>
            <a:r>
              <a:rPr lang="fr-FR" sz="1600" dirty="0"/>
              <a:t>’, </a:t>
            </a:r>
            <a:r>
              <a:rPr lang="fr-FR" sz="1600" dirty="0">
                <a:solidFill>
                  <a:schemeClr val="accent1">
                    <a:satOff val="-4409"/>
                    <a:lumOff val="-10509"/>
                  </a:schemeClr>
                </a:solidFill>
              </a:rPr>
              <a:t>10</a:t>
            </a:r>
            <a:r>
              <a:rPr lang="fr-FR" sz="1600" dirty="0"/>
              <a:t>) </a:t>
            </a:r>
            <a:r>
              <a:rPr lang="fr-FR" sz="1600" dirty="0">
                <a:solidFill>
                  <a:srgbClr val="A7A7A7"/>
                </a:solidFill>
              </a:rPr>
              <a:t>// NaN</a:t>
            </a:r>
          </a:p>
          <a:p>
            <a:pPr>
              <a:spcBef>
                <a:spcPts val="800"/>
              </a:spcBef>
            </a:pP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800"/>
              </a:spcBef>
            </a:pPr>
            <a:r>
              <a:rPr lang="en-US" sz="1600" dirty="0" err="1"/>
              <a:t>typeof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NaN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A6A6A6"/>
                </a:solidFill>
              </a:rPr>
              <a:t>// ‘number'</a:t>
            </a:r>
          </a:p>
          <a:p>
            <a:pPr>
              <a:spcBef>
                <a:spcPts val="800"/>
              </a:spcBef>
            </a:pPr>
            <a:r>
              <a:rPr lang="en-US" sz="1600" dirty="0" err="1"/>
              <a:t>isNaN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NaN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true</a:t>
            </a:r>
            <a:endParaRPr lang="ru-RU" sz="1600" dirty="0" smtClean="0">
              <a:solidFill>
                <a:srgbClr val="A6A6A6"/>
              </a:solidFill>
            </a:endParaRPr>
          </a:p>
          <a:p>
            <a:pPr>
              <a:spcBef>
                <a:spcPts val="800"/>
              </a:spcBef>
            </a:pPr>
            <a:endParaRPr lang="en-US" sz="1600" dirty="0" smtClean="0"/>
          </a:p>
          <a:p>
            <a:pPr>
              <a:spcBef>
                <a:spcPts val="800"/>
              </a:spcBef>
            </a:pPr>
            <a:r>
              <a:rPr lang="en-US" sz="1600" dirty="0" err="1" smtClean="0"/>
              <a:t>parseFloat</a:t>
            </a:r>
            <a:r>
              <a:rPr lang="en-US" sz="1600" dirty="0" smtClean="0"/>
              <a:t>(value)</a:t>
            </a:r>
            <a:endParaRPr lang="ru-RU" sz="1600" dirty="0">
              <a:solidFill>
                <a:srgbClr val="A6A6A6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Infinity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-Infinity</a:t>
            </a:r>
            <a:r>
              <a:rPr lang="en-US" sz="1600" dirty="0"/>
              <a:t>, 0, -0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smtClean="0"/>
              <a:t>console.log( 1 </a:t>
            </a:r>
            <a:r>
              <a:rPr lang="en-US" sz="1600" dirty="0"/>
              <a:t>/ </a:t>
            </a:r>
            <a:r>
              <a:rPr lang="en-US" sz="1600" dirty="0" smtClean="0"/>
              <a:t>0 </a:t>
            </a:r>
            <a:r>
              <a:rPr lang="en-US" sz="1600" dirty="0"/>
              <a:t>);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Infinity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243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Infinity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-Infinity</a:t>
            </a:r>
            <a:r>
              <a:rPr lang="en-US" sz="1600" dirty="0"/>
              <a:t>, 0, -0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smtClean="0"/>
              <a:t>console.log( 1 </a:t>
            </a:r>
            <a:r>
              <a:rPr lang="en-US" sz="1600" dirty="0"/>
              <a:t>/ </a:t>
            </a:r>
            <a:r>
              <a:rPr lang="en-US" sz="1600" dirty="0" smtClean="0"/>
              <a:t>0 </a:t>
            </a:r>
            <a:r>
              <a:rPr lang="en-US" sz="1600" dirty="0"/>
              <a:t>);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Infinity</a:t>
            </a:r>
          </a:p>
          <a:p>
            <a:pPr>
              <a:spcBef>
                <a:spcPts val="800"/>
              </a:spcBef>
            </a:pPr>
            <a:endParaRPr lang="en-US" sz="1600" dirty="0">
              <a:solidFill>
                <a:srgbClr val="A6A6A6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600" dirty="0"/>
              <a:t>Number</a:t>
            </a:r>
            <a:r>
              <a:rPr lang="en-US" sz="1600" dirty="0" smtClean="0"/>
              <a:t>.*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endParaRPr lang="en-US" sz="16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39752" y="2521714"/>
            <a:ext cx="4572000" cy="10361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/>
              <a:t>Number.MAX_SAFE_INTEGER</a:t>
            </a: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err="1" smtClean="0"/>
              <a:t>Number.NEGATIVE_INFINITY</a:t>
            </a: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err="1"/>
              <a:t>Number.isInteger</a:t>
            </a:r>
            <a:r>
              <a:rPr lang="en-US" sz="1600" dirty="0"/>
              <a:t>(123)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4249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4" name="Прямоугольник 2"/>
          <p:cNvSpPr txBox="1"/>
          <p:nvPr/>
        </p:nvSpPr>
        <p:spPr>
          <a:xfrm>
            <a:off x="473516" y="1131590"/>
            <a:ext cx="3999576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Infinity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-Infinity</a:t>
            </a:r>
            <a:r>
              <a:rPr lang="en-US" sz="1600" dirty="0"/>
              <a:t>, 0, -0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smtClean="0"/>
              <a:t>console.log( 1 </a:t>
            </a:r>
            <a:r>
              <a:rPr lang="en-US" sz="1600" dirty="0"/>
              <a:t>/ </a:t>
            </a:r>
            <a:r>
              <a:rPr lang="en-US" sz="1600" dirty="0" smtClean="0"/>
              <a:t>0 </a:t>
            </a:r>
            <a:r>
              <a:rPr lang="en-US" sz="1600" dirty="0"/>
              <a:t>);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Infinity</a:t>
            </a:r>
          </a:p>
          <a:p>
            <a:pPr>
              <a:spcBef>
                <a:spcPts val="800"/>
              </a:spcBef>
            </a:pPr>
            <a:endParaRPr lang="en-US" sz="1600" dirty="0">
              <a:solidFill>
                <a:srgbClr val="A6A6A6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600" dirty="0"/>
              <a:t>Number</a:t>
            </a:r>
            <a:r>
              <a:rPr lang="en-US" sz="1600" dirty="0" smtClean="0"/>
              <a:t>.*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endParaRPr lang="en-US" sz="1600" dirty="0" smtClean="0"/>
          </a:p>
          <a:p>
            <a:pPr>
              <a:spcBef>
                <a:spcPts val="800"/>
              </a:spcBef>
            </a:pP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/>
              <a:t>Math.* 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91830"/>
            <a:ext cx="1712550" cy="16356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39752" y="2521714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/>
              <a:t>Number.MAX_SAFE_INTEGER</a:t>
            </a: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err="1" smtClean="0"/>
              <a:t>Number.NEGATIVE_INFINITY</a:t>
            </a:r>
            <a:endParaRPr lang="en-US" sz="1600" dirty="0"/>
          </a:p>
          <a:p>
            <a:pPr>
              <a:spcBef>
                <a:spcPts val="800"/>
              </a:spcBef>
            </a:pPr>
            <a:r>
              <a:rPr lang="en-US" sz="1600" dirty="0" err="1"/>
              <a:t>Number.isInteger</a:t>
            </a:r>
            <a:r>
              <a:rPr lang="en-US" sz="1600" dirty="0"/>
              <a:t>(123)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true</a:t>
            </a:r>
          </a:p>
          <a:p>
            <a:pPr>
              <a:spcBef>
                <a:spcPts val="800"/>
              </a:spcBef>
            </a:pPr>
            <a:endParaRPr lang="en-US" sz="1600" dirty="0">
              <a:solidFill>
                <a:srgbClr val="A6A6A6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600" dirty="0" err="1" smtClean="0"/>
              <a:t>Math.PI</a:t>
            </a:r>
            <a:endParaRPr lang="en-US" sz="1600" dirty="0" smtClean="0"/>
          </a:p>
          <a:p>
            <a:pPr>
              <a:spcBef>
                <a:spcPts val="800"/>
              </a:spcBef>
            </a:pPr>
            <a:r>
              <a:rPr lang="en-US" sz="1600" dirty="0" err="1" smtClean="0"/>
              <a:t>Math.random</a:t>
            </a:r>
            <a:r>
              <a:rPr lang="en-US" sz="1600" dirty="0"/>
              <a:t>() </a:t>
            </a:r>
            <a:r>
              <a:rPr lang="en-US" sz="1600" dirty="0">
                <a:solidFill>
                  <a:srgbClr val="A6A6A6"/>
                </a:solidFill>
              </a:rPr>
              <a:t>// </a:t>
            </a:r>
            <a:r>
              <a:rPr lang="en-US" sz="1600" dirty="0" smtClean="0">
                <a:solidFill>
                  <a:srgbClr val="A6A6A6"/>
                </a:solidFill>
              </a:rPr>
              <a:t>???</a:t>
            </a:r>
          </a:p>
          <a:p>
            <a:pPr>
              <a:spcBef>
                <a:spcPts val="800"/>
              </a:spcBef>
            </a:pPr>
            <a:r>
              <a:rPr lang="en-US" sz="1600" dirty="0" err="1" smtClean="0"/>
              <a:t>Math.sqrt</a:t>
            </a:r>
            <a:r>
              <a:rPr lang="en-US" sz="1600" dirty="0" smtClean="0"/>
              <a:t>(4)</a:t>
            </a:r>
            <a:endParaRPr lang="en-US" sz="1600" dirty="0" smtClean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/>
              <a:t> str2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еще </a:t>
            </a:r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ru-RU" dirty="0" smtClean="0">
                <a:solidFill>
                  <a:srgbClr val="C00000"/>
                </a:solidFill>
              </a:rPr>
              <a:t>трока"</a:t>
            </a:r>
            <a:r>
              <a:rPr lang="en-US" dirty="0" smtClean="0"/>
              <a:t>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/>
              <a:t> str2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еще </a:t>
            </a:r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ru-RU" dirty="0" smtClean="0">
                <a:solidFill>
                  <a:srgbClr val="C00000"/>
                </a:solidFill>
              </a:rPr>
              <a:t>трока"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str3 =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"</a:t>
            </a:r>
            <a:r>
              <a:rPr lang="ru-RU" dirty="0" smtClean="0">
                <a:solidFill>
                  <a:srgbClr val="C00000"/>
                </a:solidFill>
              </a:rPr>
              <a:t>двойными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/>
              <a:t> str2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еще </a:t>
            </a:r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ru-RU" dirty="0" smtClean="0">
                <a:solidFill>
                  <a:srgbClr val="C00000"/>
                </a:solidFill>
              </a:rPr>
              <a:t>трока"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str3 =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"</a:t>
            </a:r>
            <a:r>
              <a:rPr lang="ru-RU" dirty="0" smtClean="0">
                <a:solidFill>
                  <a:srgbClr val="C00000"/>
                </a:solidFill>
              </a:rPr>
              <a:t>двойными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str4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'</a:t>
            </a:r>
            <a:r>
              <a:rPr lang="ru-RU" dirty="0" smtClean="0">
                <a:solidFill>
                  <a:srgbClr val="C00000"/>
                </a:solidFill>
              </a:rPr>
              <a:t>одинарными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en-US" dirty="0" smtClean="0"/>
              <a:t>;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</a:t>
            </a:r>
            <a:r>
              <a:rPr lang="en-US" dirty="0"/>
              <a:t>JavaScript </a:t>
            </a:r>
            <a:r>
              <a:rPr lang="ru-RU" dirty="0" smtClean="0"/>
              <a:t>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1997 – стандарт </a:t>
            </a:r>
            <a:r>
              <a:rPr lang="en-US" dirty="0" smtClean="0"/>
              <a:t>ECMA-262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European Computer Manufacturer’s Association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Европейская Ассоциация производителей компьютеров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91830"/>
            <a:ext cx="1419622" cy="14196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91830"/>
            <a:ext cx="1416871" cy="14196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3291831"/>
            <a:ext cx="1349705" cy="14196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43" y="3291830"/>
            <a:ext cx="1324566" cy="14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/>
              <a:t> str2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еще </a:t>
            </a:r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ru-RU" dirty="0" smtClean="0">
                <a:solidFill>
                  <a:srgbClr val="C00000"/>
                </a:solidFill>
              </a:rPr>
              <a:t>трока"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str3 =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"</a:t>
            </a:r>
            <a:r>
              <a:rPr lang="ru-RU" dirty="0" smtClean="0">
                <a:solidFill>
                  <a:srgbClr val="C00000"/>
                </a:solidFill>
              </a:rPr>
              <a:t>двойными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str4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'</a:t>
            </a:r>
            <a:r>
              <a:rPr lang="ru-RU" dirty="0" smtClean="0">
                <a:solidFill>
                  <a:srgbClr val="C00000"/>
                </a:solidFill>
              </a:rPr>
              <a:t>одинарными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en-US" dirty="0" smtClean="0"/>
              <a:t>;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str5 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 с \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экранированными</a:t>
            </a:r>
            <a:r>
              <a:rPr lang="en-US" dirty="0" smtClean="0">
                <a:solidFill>
                  <a:srgbClr val="C00000"/>
                </a:solidFill>
              </a:rPr>
              <a:t>\'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str1 </a:t>
            </a:r>
            <a:r>
              <a:rPr lang="en-US" dirty="0"/>
              <a:t>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/>
              <a:t> str2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еще </a:t>
            </a:r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ru-RU" dirty="0" smtClean="0">
                <a:solidFill>
                  <a:srgbClr val="C00000"/>
                </a:solidFill>
              </a:rPr>
              <a:t>трока"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str3 =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"</a:t>
            </a:r>
            <a:r>
              <a:rPr lang="ru-RU" dirty="0" smtClean="0">
                <a:solidFill>
                  <a:srgbClr val="C00000"/>
                </a:solidFill>
              </a:rPr>
              <a:t>двойными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str4 = 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ru-RU" dirty="0" smtClean="0">
                <a:solidFill>
                  <a:srgbClr val="C00000"/>
                </a:solidFill>
              </a:rPr>
              <a:t>строка</a:t>
            </a:r>
            <a:r>
              <a:rPr lang="en-US" dirty="0" smtClean="0">
                <a:solidFill>
                  <a:srgbClr val="C00000"/>
                </a:solidFill>
              </a:rPr>
              <a:t> c '</a:t>
            </a:r>
            <a:r>
              <a:rPr lang="ru-RU" dirty="0" smtClean="0">
                <a:solidFill>
                  <a:srgbClr val="C00000"/>
                </a:solidFill>
              </a:rPr>
              <a:t>одинарными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"</a:t>
            </a:r>
            <a:r>
              <a:rPr lang="en-US" dirty="0" smtClean="0"/>
              <a:t>;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str5 =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строка с \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ru-RU" dirty="0" smtClean="0">
                <a:solidFill>
                  <a:srgbClr val="C00000"/>
                </a:solidFill>
              </a:rPr>
              <a:t>экранированными</a:t>
            </a:r>
            <a:r>
              <a:rPr lang="en-US" dirty="0" smtClean="0">
                <a:solidFill>
                  <a:srgbClr val="C00000"/>
                </a:solidFill>
              </a:rPr>
              <a:t>\'</a:t>
            </a:r>
            <a:r>
              <a:rPr lang="ru-RU" dirty="0" smtClean="0">
                <a:solidFill>
                  <a:srgbClr val="C00000"/>
                </a:solidFill>
              </a:rPr>
              <a:t> кавычками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en-US" dirty="0" smtClean="0"/>
              <a:t> = 123;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r>
              <a:rPr lang="ru-RU" dirty="0" smtClean="0"/>
              <a:t>6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C00000"/>
                </a:solidFill>
              </a:rPr>
              <a:t>`</a:t>
            </a:r>
            <a:r>
              <a:rPr lang="en-US" dirty="0" err="1" smtClean="0">
                <a:solidFill>
                  <a:srgbClr val="C00000"/>
                </a:solidFill>
              </a:rPr>
              <a:t>num</a:t>
            </a:r>
            <a:r>
              <a:rPr lang="en-US" dirty="0" smtClean="0">
                <a:solidFill>
                  <a:srgbClr val="C00000"/>
                </a:solidFill>
              </a:rPr>
              <a:t> =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${</a:t>
            </a:r>
            <a:r>
              <a:rPr lang="en-US" dirty="0" err="1" smtClean="0">
                <a:solidFill>
                  <a:srgbClr val="0070C0"/>
                </a:solidFill>
              </a:rPr>
              <a:t>num</a:t>
            </a:r>
            <a:r>
              <a:rPr lang="en-US" dirty="0" smtClean="0">
                <a:solidFill>
                  <a:srgbClr val="0070C0"/>
                </a:solidFill>
              </a:rPr>
              <a:t>}</a:t>
            </a:r>
            <a:r>
              <a:rPr lang="en-US" dirty="0" smtClean="0">
                <a:solidFill>
                  <a:srgbClr val="C00000"/>
                </a:solidFill>
              </a:rPr>
              <a:t>`</a:t>
            </a:r>
            <a:r>
              <a:rPr lang="en-US" dirty="0" smtClean="0"/>
              <a:t>;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num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123</a:t>
            </a:r>
            <a:r>
              <a:rPr lang="en-US" dirty="0" smtClean="0"/>
              <a:t>;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const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r>
              <a:rPr lang="ru-RU" dirty="0" smtClean="0"/>
              <a:t>7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C00000"/>
                </a:solidFill>
              </a:rPr>
              <a:t>`</a:t>
            </a:r>
            <a:r>
              <a:rPr lang="en-US" dirty="0" err="1" smtClean="0">
                <a:solidFill>
                  <a:srgbClr val="C00000"/>
                </a:solidFill>
              </a:rPr>
              <a:t>val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${</a:t>
            </a:r>
            <a:r>
              <a:rPr lang="en-US" dirty="0" err="1" smtClean="0">
                <a:solidFill>
                  <a:srgbClr val="0070C0"/>
                </a:solidFill>
              </a:rPr>
              <a:t>num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/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3}</a:t>
            </a:r>
            <a:r>
              <a:rPr lang="en-US" dirty="0" smtClean="0">
                <a:solidFill>
                  <a:srgbClr val="C00000"/>
                </a:solidFill>
              </a:rPr>
              <a:t>`</a:t>
            </a:r>
            <a:r>
              <a:rPr lang="en-US" dirty="0" smtClean="0"/>
              <a:t>;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41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rgbClr val="0070C0"/>
                </a:solidFill>
              </a:rPr>
              <a:t>const</a:t>
            </a:r>
            <a:r>
              <a:rPr lang="en-US" sz="2100" dirty="0"/>
              <a:t> str1 = </a:t>
            </a:r>
            <a:r>
              <a:rPr lang="en-US" sz="2100" dirty="0">
                <a:solidFill>
                  <a:srgbClr val="C00000"/>
                </a:solidFill>
              </a:rPr>
              <a:t>'</a:t>
            </a:r>
            <a:r>
              <a:rPr lang="ru-RU" sz="2100" dirty="0">
                <a:solidFill>
                  <a:srgbClr val="C00000"/>
                </a:solidFill>
              </a:rPr>
              <a:t>строка'</a:t>
            </a:r>
            <a:r>
              <a:rPr lang="en-US" sz="2100" dirty="0"/>
              <a:t>;</a:t>
            </a:r>
          </a:p>
          <a:p>
            <a:pPr marL="0" indent="0">
              <a:buNone/>
            </a:pPr>
            <a:endParaRPr lang="ru-RU" sz="2100" dirty="0"/>
          </a:p>
          <a:p>
            <a:pPr marL="0" indent="0">
              <a:buNone/>
            </a:pPr>
            <a:r>
              <a:rPr lang="en-US" sz="2100" dirty="0"/>
              <a:t>str1.</a:t>
            </a:r>
            <a:r>
              <a:rPr lang="en-US" sz="2100" dirty="0">
                <a:solidFill>
                  <a:srgbClr val="0070C0"/>
                </a:solidFill>
              </a:rPr>
              <a:t>length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6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= '</a:t>
            </a:r>
            <a:r>
              <a:rPr lang="ru-RU" sz="2100" dirty="0"/>
              <a:t>О</a:t>
            </a:r>
            <a:r>
              <a:rPr lang="en-US" sz="2100" dirty="0"/>
              <a:t>'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str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=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ru-RU" sz="2100" dirty="0" smtClean="0">
                <a:solidFill>
                  <a:schemeClr val="bg1">
                    <a:lumMod val="50000"/>
                  </a:schemeClr>
                </a:solidFill>
              </a:rPr>
              <a:t>, т.к. строки </a:t>
            </a:r>
            <a:r>
              <a:rPr lang="ru-RU" sz="2100" dirty="0" err="1" smtClean="0">
                <a:solidFill>
                  <a:schemeClr val="bg1">
                    <a:lumMod val="50000"/>
                  </a:schemeClr>
                </a:solidFill>
              </a:rPr>
              <a:t>иммутабельны</a:t>
            </a:r>
            <a:r>
              <a:rPr lang="en-US" sz="2100" dirty="0" smtClean="0"/>
              <a:t>;</a:t>
            </a:r>
            <a:endParaRPr lang="ru-RU" sz="2100" dirty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rgbClr val="0070C0"/>
                </a:solidFill>
              </a:rPr>
              <a:t>const</a:t>
            </a:r>
            <a:r>
              <a:rPr lang="en-US" sz="2100" dirty="0"/>
              <a:t> str1 = </a:t>
            </a:r>
            <a:r>
              <a:rPr lang="en-US" sz="2100" dirty="0">
                <a:solidFill>
                  <a:srgbClr val="C00000"/>
                </a:solidFill>
              </a:rPr>
              <a:t>'</a:t>
            </a:r>
            <a:r>
              <a:rPr lang="ru-RU" sz="2100" dirty="0">
                <a:solidFill>
                  <a:srgbClr val="C00000"/>
                </a:solidFill>
              </a:rPr>
              <a:t>строка'</a:t>
            </a:r>
            <a:r>
              <a:rPr lang="en-US" sz="2100" dirty="0"/>
              <a:t>;</a:t>
            </a:r>
          </a:p>
          <a:p>
            <a:pPr marL="0" indent="0">
              <a:buNone/>
            </a:pPr>
            <a:endParaRPr lang="ru-RU" sz="2100" dirty="0"/>
          </a:p>
          <a:p>
            <a:pPr marL="0" indent="0">
              <a:buNone/>
            </a:pPr>
            <a:r>
              <a:rPr lang="en-US" sz="2100" dirty="0"/>
              <a:t>str1.</a:t>
            </a:r>
            <a:r>
              <a:rPr lang="en-US" sz="2100" dirty="0">
                <a:solidFill>
                  <a:srgbClr val="0070C0"/>
                </a:solidFill>
              </a:rPr>
              <a:t>length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6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= '</a:t>
            </a:r>
            <a:r>
              <a:rPr lang="ru-RU" sz="2100" dirty="0"/>
              <a:t>О</a:t>
            </a:r>
            <a:r>
              <a:rPr lang="en-US" sz="2100" dirty="0"/>
              <a:t>'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str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=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ru-RU" sz="2100" dirty="0" smtClean="0">
                <a:solidFill>
                  <a:schemeClr val="bg1">
                    <a:lumMod val="50000"/>
                  </a:schemeClr>
                </a:solidFill>
              </a:rPr>
              <a:t>, т.к. строки </a:t>
            </a:r>
            <a:r>
              <a:rPr lang="ru-RU" sz="2100" dirty="0" err="1" smtClean="0">
                <a:solidFill>
                  <a:schemeClr val="bg1">
                    <a:lumMod val="50000"/>
                  </a:schemeClr>
                </a:solidFill>
              </a:rPr>
              <a:t>иммутабельны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 err="1" smtClean="0">
                <a:solidFill>
                  <a:srgbClr val="0070C0"/>
                </a:solidFill>
              </a:rPr>
              <a:t>const</a:t>
            </a:r>
            <a:r>
              <a:rPr lang="en-US" sz="2100" dirty="0" smtClean="0"/>
              <a:t> str2 =</a:t>
            </a:r>
            <a:r>
              <a:rPr lang="ru-RU" sz="2100" dirty="0" smtClean="0"/>
              <a:t> </a:t>
            </a:r>
            <a:r>
              <a:rPr lang="en-US" sz="2100" dirty="0" err="1" smtClean="0"/>
              <a:t>str</a:t>
            </a:r>
            <a:r>
              <a:rPr lang="en-US" sz="2100" dirty="0" smtClean="0"/>
              <a:t>[0] + </a:t>
            </a:r>
            <a:r>
              <a:rPr lang="en-US" sz="2100" dirty="0" err="1" smtClean="0"/>
              <a:t>str.substring</a:t>
            </a:r>
            <a:r>
              <a:rPr lang="en-US" sz="2100" dirty="0" smtClean="0"/>
              <a:t>(1, </a:t>
            </a:r>
            <a:r>
              <a:rPr lang="en-US" sz="2100" dirty="0" err="1" smtClean="0"/>
              <a:t>str.length</a:t>
            </a:r>
            <a:r>
              <a:rPr lang="en-US" sz="2100" dirty="0" smtClean="0"/>
              <a:t>);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2100" dirty="0" smtClean="0">
                <a:solidFill>
                  <a:schemeClr val="bg1">
                    <a:lumMod val="65000"/>
                  </a:schemeClr>
                </a:solidFill>
              </a:rPr>
              <a:t>Отрока</a:t>
            </a:r>
            <a:endParaRPr lang="ru-RU" sz="2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- </a:t>
            </a:r>
            <a:r>
              <a:rPr lang="en-US" dirty="0" smtClean="0"/>
              <a:t>String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rgbClr val="0070C0"/>
                </a:solidFill>
              </a:rPr>
              <a:t>const</a:t>
            </a:r>
            <a:r>
              <a:rPr lang="en-US" sz="2100" dirty="0"/>
              <a:t> str1 = </a:t>
            </a:r>
            <a:r>
              <a:rPr lang="en-US" sz="2100" dirty="0">
                <a:solidFill>
                  <a:srgbClr val="C00000"/>
                </a:solidFill>
              </a:rPr>
              <a:t>'</a:t>
            </a:r>
            <a:r>
              <a:rPr lang="ru-RU" sz="2100" dirty="0">
                <a:solidFill>
                  <a:srgbClr val="C00000"/>
                </a:solidFill>
              </a:rPr>
              <a:t>строка'</a:t>
            </a:r>
            <a:r>
              <a:rPr lang="en-US" sz="2100" dirty="0"/>
              <a:t>;</a:t>
            </a:r>
          </a:p>
          <a:p>
            <a:pPr marL="0" indent="0">
              <a:buNone/>
            </a:pPr>
            <a:endParaRPr lang="ru-RU" sz="2100" dirty="0"/>
          </a:p>
          <a:p>
            <a:pPr marL="0" indent="0">
              <a:buNone/>
            </a:pPr>
            <a:r>
              <a:rPr lang="en-US" sz="2100" dirty="0"/>
              <a:t>str1.</a:t>
            </a:r>
            <a:r>
              <a:rPr lang="en-US" sz="2100" dirty="0">
                <a:solidFill>
                  <a:srgbClr val="0070C0"/>
                </a:solidFill>
              </a:rPr>
              <a:t>length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6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en-US" sz="2100" dirty="0" err="1"/>
              <a:t>str</a:t>
            </a:r>
            <a:r>
              <a:rPr lang="en-US" sz="2100" dirty="0"/>
              <a:t>[0] = '</a:t>
            </a:r>
            <a:r>
              <a:rPr lang="ru-RU" sz="2100" dirty="0"/>
              <a:t>О</a:t>
            </a:r>
            <a:r>
              <a:rPr lang="en-US" sz="2100" dirty="0"/>
              <a:t>'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str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= '</a:t>
            </a:r>
            <a:r>
              <a:rPr lang="ru-RU" sz="2100" dirty="0">
                <a:solidFill>
                  <a:schemeClr val="bg1">
                    <a:lumMod val="50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ru-RU" sz="2100" dirty="0" smtClean="0">
                <a:solidFill>
                  <a:schemeClr val="bg1">
                    <a:lumMod val="50000"/>
                  </a:schemeClr>
                </a:solidFill>
              </a:rPr>
              <a:t>, т.к. строки </a:t>
            </a:r>
            <a:r>
              <a:rPr lang="ru-RU" sz="2100" dirty="0" err="1" smtClean="0">
                <a:solidFill>
                  <a:schemeClr val="bg1">
                    <a:lumMod val="50000"/>
                  </a:schemeClr>
                </a:solidFill>
              </a:rPr>
              <a:t>иммутабельны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 err="1" smtClean="0">
                <a:solidFill>
                  <a:srgbClr val="0070C0"/>
                </a:solidFill>
              </a:rPr>
              <a:t>const</a:t>
            </a:r>
            <a:r>
              <a:rPr lang="en-US" sz="2100" dirty="0" smtClean="0"/>
              <a:t> str2 =</a:t>
            </a:r>
            <a:r>
              <a:rPr lang="ru-RU" sz="2100" dirty="0" smtClean="0"/>
              <a:t> </a:t>
            </a:r>
            <a:r>
              <a:rPr lang="en-US" sz="2100" dirty="0" err="1" smtClean="0"/>
              <a:t>str</a:t>
            </a:r>
            <a:r>
              <a:rPr lang="en-US" sz="2100" dirty="0" smtClean="0"/>
              <a:t>[0] + </a:t>
            </a:r>
            <a:r>
              <a:rPr lang="en-US" sz="2100" dirty="0" err="1" smtClean="0"/>
              <a:t>str.substring</a:t>
            </a:r>
            <a:r>
              <a:rPr lang="en-US" sz="2100" dirty="0" smtClean="0"/>
              <a:t>(1, </a:t>
            </a:r>
            <a:r>
              <a:rPr lang="en-US" sz="2100" dirty="0" err="1" smtClean="0"/>
              <a:t>str.length</a:t>
            </a:r>
            <a:r>
              <a:rPr lang="en-US" sz="2100" dirty="0" smtClean="0"/>
              <a:t>);</a:t>
            </a:r>
            <a:r>
              <a:rPr lang="ru-RU" sz="2100" dirty="0" smtClean="0"/>
              <a:t>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ru-RU" sz="2100" dirty="0" smtClean="0">
                <a:solidFill>
                  <a:schemeClr val="bg1">
                    <a:lumMod val="65000"/>
                  </a:schemeClr>
                </a:solidFill>
              </a:rPr>
              <a:t>Отрока</a:t>
            </a: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r>
              <a:rPr lang="en-US" sz="2100" dirty="0" err="1" smtClean="0"/>
              <a:t>str.toUpperCase</a:t>
            </a:r>
            <a:r>
              <a:rPr lang="en-US" sz="2100" dirty="0" smtClean="0"/>
              <a:t>()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// '</a:t>
            </a:r>
            <a:r>
              <a:rPr lang="ru-RU" sz="2100" dirty="0" smtClean="0">
                <a:solidFill>
                  <a:schemeClr val="bg1">
                    <a:lumMod val="65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100" dirty="0" err="1" smtClean="0"/>
              <a:t>str.bold</a:t>
            </a:r>
            <a:r>
              <a:rPr lang="en-US" sz="2100" dirty="0" smtClean="0"/>
              <a:t>() 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'&lt;b&gt;</a:t>
            </a:r>
            <a:r>
              <a:rPr lang="ru-RU" sz="2100" dirty="0" smtClean="0">
                <a:solidFill>
                  <a:schemeClr val="bg1">
                    <a:lumMod val="65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&lt;/b&gt;'</a:t>
            </a:r>
          </a:p>
          <a:p>
            <a:pPr marL="0" indent="0">
              <a:buNone/>
            </a:pPr>
            <a:r>
              <a:rPr lang="en-US" sz="2100" dirty="0"/>
              <a:t>'</a:t>
            </a:r>
            <a:r>
              <a:rPr lang="en-US" sz="2100" dirty="0" smtClean="0"/>
              <a:t>     </a:t>
            </a:r>
            <a:r>
              <a:rPr lang="ru-RU" sz="2100" dirty="0" smtClean="0"/>
              <a:t>строка </a:t>
            </a:r>
            <a:r>
              <a:rPr lang="en-US" sz="2100" dirty="0" smtClean="0"/>
              <a:t>   '.trim()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// '</a:t>
            </a:r>
            <a:r>
              <a:rPr lang="ru-RU" sz="2100" dirty="0" smtClean="0">
                <a:solidFill>
                  <a:schemeClr val="bg1">
                    <a:lumMod val="65000"/>
                  </a:schemeClr>
                </a:solidFill>
              </a:rPr>
              <a:t>строка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2100" dirty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51870"/>
            <a:ext cx="2396065" cy="13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– </a:t>
            </a:r>
            <a:r>
              <a:rPr lang="en-US" dirty="0" smtClean="0"/>
              <a:t>Boolean, </a:t>
            </a:r>
            <a:r>
              <a:rPr lang="en-US" dirty="0"/>
              <a:t>null </a:t>
            </a:r>
            <a:r>
              <a:rPr lang="ru-RU" dirty="0"/>
              <a:t>и </a:t>
            </a:r>
            <a:r>
              <a:rPr lang="en-US" dirty="0"/>
              <a:t>undefined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83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const</a:t>
            </a:r>
            <a:r>
              <a:rPr lang="en-US" sz="1600" dirty="0" smtClean="0"/>
              <a:t> flag = true;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>
                <a:solidFill>
                  <a:srgbClr val="0070C0"/>
                </a:solidFill>
              </a:rPr>
              <a:t>let</a:t>
            </a:r>
            <a:r>
              <a:rPr lang="nn-NO" sz="1600" dirty="0" smtClean="0"/>
              <a:t> val; </a:t>
            </a:r>
            <a:r>
              <a:rPr lang="nn-NO" sz="1600" dirty="0" smtClean="0">
                <a:solidFill>
                  <a:srgbClr val="A6A6A6"/>
                </a:solidFill>
              </a:rPr>
              <a:t>// undefined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/>
              <a:t>val = null; </a:t>
            </a:r>
            <a:r>
              <a:rPr lang="nn-NO" sz="1600" dirty="0" smtClean="0">
                <a:solidFill>
                  <a:srgbClr val="A6A6A6"/>
                </a:solidFill>
              </a:rPr>
              <a:t>// null</a:t>
            </a:r>
          </a:p>
          <a:p>
            <a:pPr marL="0" indent="0">
              <a:spcBef>
                <a:spcPts val="800"/>
              </a:spcBef>
              <a:buNone/>
            </a:pPr>
            <a:endParaRPr lang="nn-NO" sz="1600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53" y="3291830"/>
            <a:ext cx="2343547" cy="1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– </a:t>
            </a:r>
            <a:r>
              <a:rPr lang="en-US" dirty="0" smtClean="0"/>
              <a:t>Boolean, </a:t>
            </a:r>
            <a:r>
              <a:rPr lang="en-US" dirty="0"/>
              <a:t>null </a:t>
            </a:r>
            <a:r>
              <a:rPr lang="ru-RU" dirty="0"/>
              <a:t>и </a:t>
            </a:r>
            <a:r>
              <a:rPr lang="en-US" dirty="0"/>
              <a:t>undefined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83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const</a:t>
            </a:r>
            <a:r>
              <a:rPr lang="en-US" sz="1600" dirty="0" smtClean="0"/>
              <a:t> flag = true;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>
                <a:solidFill>
                  <a:srgbClr val="0070C0"/>
                </a:solidFill>
              </a:rPr>
              <a:t>let</a:t>
            </a:r>
            <a:r>
              <a:rPr lang="nn-NO" sz="1600" dirty="0" smtClean="0"/>
              <a:t> val; </a:t>
            </a:r>
            <a:r>
              <a:rPr lang="nn-NO" sz="1600" dirty="0" smtClean="0">
                <a:solidFill>
                  <a:srgbClr val="A6A6A6"/>
                </a:solidFill>
              </a:rPr>
              <a:t>// undefined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/>
              <a:t>val = null; </a:t>
            </a:r>
            <a:r>
              <a:rPr lang="nn-NO" sz="1600" dirty="0" smtClean="0">
                <a:solidFill>
                  <a:srgbClr val="A6A6A6"/>
                </a:solidFill>
              </a:rPr>
              <a:t>// null</a:t>
            </a:r>
          </a:p>
          <a:p>
            <a:pPr marL="0" indent="0">
              <a:spcBef>
                <a:spcPts val="800"/>
              </a:spcBef>
              <a:buNone/>
            </a:pPr>
            <a:endParaRPr lang="nn-NO" sz="1600" dirty="0">
              <a:solidFill>
                <a:srgbClr val="A6A6A6"/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/>
              <a:t>!!val </a:t>
            </a:r>
            <a:r>
              <a:rPr lang="nn-NO" sz="16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/>
              <a:t>val.length </a:t>
            </a:r>
            <a:r>
              <a:rPr lang="nn-NO" sz="1600" dirty="0">
                <a:solidFill>
                  <a:srgbClr val="C00000"/>
                </a:solidFill>
              </a:rPr>
              <a:t>// </a:t>
            </a:r>
            <a:r>
              <a:rPr lang="en-US" sz="1600" dirty="0" err="1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read properties of null (reading 'length</a:t>
            </a:r>
            <a:r>
              <a:rPr lang="en-US" sz="1600" dirty="0" smtClean="0">
                <a:solidFill>
                  <a:srgbClr val="C00000"/>
                </a:solidFill>
              </a:rPr>
              <a:t>')</a:t>
            </a:r>
            <a:endParaRPr lang="nn-NO" sz="1600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53" y="3291830"/>
            <a:ext cx="2343547" cy="1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– </a:t>
            </a:r>
            <a:r>
              <a:rPr lang="en-US" dirty="0" smtClean="0"/>
              <a:t>Boolean, </a:t>
            </a:r>
            <a:r>
              <a:rPr lang="en-US" dirty="0"/>
              <a:t>null </a:t>
            </a:r>
            <a:r>
              <a:rPr lang="ru-RU" dirty="0"/>
              <a:t>и </a:t>
            </a:r>
            <a:r>
              <a:rPr lang="en-US" dirty="0"/>
              <a:t>undefined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83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rgbClr val="0070C0"/>
                </a:solidFill>
              </a:rPr>
              <a:t>const</a:t>
            </a:r>
            <a:r>
              <a:rPr lang="en-US" sz="1600" dirty="0" smtClean="0"/>
              <a:t> flag = true;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>
                <a:solidFill>
                  <a:srgbClr val="0070C0"/>
                </a:solidFill>
              </a:rPr>
              <a:t>let</a:t>
            </a:r>
            <a:r>
              <a:rPr lang="nn-NO" sz="1600" dirty="0" smtClean="0"/>
              <a:t> val; </a:t>
            </a:r>
            <a:r>
              <a:rPr lang="nn-NO" sz="1600" dirty="0" smtClean="0">
                <a:solidFill>
                  <a:srgbClr val="A6A6A6"/>
                </a:solidFill>
              </a:rPr>
              <a:t>// undefined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/>
              <a:t>val = null; </a:t>
            </a:r>
            <a:r>
              <a:rPr lang="nn-NO" sz="1600" dirty="0" smtClean="0">
                <a:solidFill>
                  <a:srgbClr val="A6A6A6"/>
                </a:solidFill>
              </a:rPr>
              <a:t>// null</a:t>
            </a:r>
          </a:p>
          <a:p>
            <a:pPr marL="0" indent="0">
              <a:spcBef>
                <a:spcPts val="800"/>
              </a:spcBef>
              <a:buNone/>
            </a:pPr>
            <a:endParaRPr lang="nn-NO" sz="1600" dirty="0">
              <a:solidFill>
                <a:srgbClr val="A6A6A6"/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/>
              <a:t>!!val </a:t>
            </a:r>
            <a:r>
              <a:rPr lang="nn-NO" sz="16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 smtClean="0"/>
              <a:t>val.length </a:t>
            </a:r>
            <a:r>
              <a:rPr lang="nn-NO" sz="1600" dirty="0">
                <a:solidFill>
                  <a:srgbClr val="C00000"/>
                </a:solidFill>
              </a:rPr>
              <a:t>// </a:t>
            </a:r>
            <a:r>
              <a:rPr lang="en-US" sz="1600" dirty="0" err="1">
                <a:solidFill>
                  <a:srgbClr val="C00000"/>
                </a:solidFill>
              </a:rPr>
              <a:t>TypeError</a:t>
            </a:r>
            <a:r>
              <a:rPr lang="en-US" sz="1600" dirty="0">
                <a:solidFill>
                  <a:srgbClr val="C00000"/>
                </a:solidFill>
              </a:rPr>
              <a:t>: Cannot read properties of null (reading 'length</a:t>
            </a:r>
            <a:r>
              <a:rPr lang="en-US" sz="1600" dirty="0" smtClean="0">
                <a:solidFill>
                  <a:srgbClr val="C00000"/>
                </a:solidFill>
              </a:rPr>
              <a:t>')</a:t>
            </a:r>
          </a:p>
          <a:p>
            <a:pPr marL="0" indent="0">
              <a:spcBef>
                <a:spcPts val="800"/>
              </a:spcBef>
              <a:buNone/>
            </a:pPr>
            <a:endParaRPr lang="nn-NO" sz="1600" dirty="0"/>
          </a:p>
          <a:p>
            <a:pPr marL="0" indent="0">
              <a:buNone/>
            </a:pPr>
            <a:r>
              <a:rPr lang="en-US" sz="1600" dirty="0" err="1">
                <a:solidFill>
                  <a:srgbClr val="0070C0"/>
                </a:solidFill>
              </a:rPr>
              <a:t>const</a:t>
            </a:r>
            <a:r>
              <a:rPr lang="en-US" sz="1600" dirty="0"/>
              <a:t> a = { x: 123 };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600" dirty="0"/>
              <a:t>!!a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// true</a:t>
            </a:r>
            <a:endParaRPr lang="nn-NO" sz="1600" dirty="0"/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/>
              <a:t>a.length </a:t>
            </a:r>
            <a:r>
              <a:rPr lang="nn-NO" sz="1600" dirty="0">
                <a:solidFill>
                  <a:schemeClr val="bg1">
                    <a:lumMod val="65000"/>
                  </a:schemeClr>
                </a:solidFill>
              </a:rPr>
              <a:t>// undefined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n-NO" sz="1600" dirty="0"/>
              <a:t>a.at(0) </a:t>
            </a:r>
            <a:r>
              <a:rPr lang="nn-NO" sz="1600" dirty="0">
                <a:solidFill>
                  <a:srgbClr val="C00000"/>
                </a:solidFill>
              </a:rPr>
              <a:t>// </a:t>
            </a:r>
            <a:r>
              <a:rPr lang="nn-NO" sz="1600" dirty="0" smtClean="0">
                <a:solidFill>
                  <a:srgbClr val="C00000"/>
                </a:solidFill>
              </a:rPr>
              <a:t>TypeError</a:t>
            </a:r>
            <a:r>
              <a:rPr lang="nn-NO" sz="1600" dirty="0">
                <a:solidFill>
                  <a:srgbClr val="C00000"/>
                </a:solidFill>
              </a:rPr>
              <a:t>: </a:t>
            </a:r>
            <a:r>
              <a:rPr lang="nn-NO" sz="1600" dirty="0" smtClean="0">
                <a:solidFill>
                  <a:srgbClr val="C00000"/>
                </a:solidFill>
              </a:rPr>
              <a:t>a.at </a:t>
            </a:r>
            <a:r>
              <a:rPr lang="nn-NO" sz="1600" dirty="0">
                <a:solidFill>
                  <a:srgbClr val="C00000"/>
                </a:solidFill>
              </a:rPr>
              <a:t>is not a function</a:t>
            </a:r>
          </a:p>
          <a:p>
            <a:pPr marL="0" indent="0">
              <a:spcBef>
                <a:spcPts val="800"/>
              </a:spcBef>
              <a:buNone/>
            </a:pPr>
            <a:endParaRPr lang="nn-NO" sz="1600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53" y="3291830"/>
            <a:ext cx="2343547" cy="1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Примитивы – </a:t>
            </a:r>
            <a:r>
              <a:rPr lang="en-US" dirty="0" smtClean="0"/>
              <a:t>Symbol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Нужны для создания по-настоящему приватных свойств у</a:t>
            </a:r>
          </a:p>
          <a:p>
            <a:pPr marL="0" indent="0">
              <a:buNone/>
            </a:pPr>
            <a:r>
              <a:rPr lang="ru-RU" dirty="0" smtClean="0"/>
              <a:t>объектов, к которым ни у кого не будет доступа, кроме того, кто создал </a:t>
            </a:r>
            <a:r>
              <a:rPr lang="en-US" dirty="0" smtClean="0"/>
              <a:t>Symbol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spcBef>
                <a:spcPts val="800"/>
              </a:spcBef>
              <a:buNone/>
            </a:pPr>
            <a:r>
              <a:rPr lang="da-DK" dirty="0" smtClean="0">
                <a:solidFill>
                  <a:srgbClr val="0070C0"/>
                </a:solidFill>
              </a:rPr>
              <a:t>let</a:t>
            </a:r>
            <a:r>
              <a:rPr lang="da-DK" dirty="0" smtClean="0"/>
              <a:t> id1 = Symbol("id");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l</a:t>
            </a:r>
            <a:r>
              <a:rPr lang="da-DK" dirty="0" smtClean="0">
                <a:solidFill>
                  <a:srgbClr val="0070C0"/>
                </a:solidFill>
              </a:rPr>
              <a:t>et </a:t>
            </a:r>
            <a:r>
              <a:rPr lang="da-DK" dirty="0" smtClean="0"/>
              <a:t>id2 = Symbol("id"); </a:t>
            </a:r>
          </a:p>
          <a:p>
            <a:pPr marL="0" indent="0">
              <a:spcBef>
                <a:spcPts val="800"/>
              </a:spcBef>
              <a:buNone/>
            </a:pPr>
            <a:endParaRPr lang="da-DK" dirty="0" smtClean="0"/>
          </a:p>
          <a:p>
            <a:pPr marL="0" indent="0">
              <a:spcBef>
                <a:spcPts val="800"/>
              </a:spcBef>
              <a:buNone/>
            </a:pPr>
            <a:r>
              <a:rPr lang="da-DK" dirty="0" smtClean="0"/>
              <a:t>console.log(id1 == id2); </a:t>
            </a:r>
            <a:r>
              <a:rPr lang="da-DK" dirty="0" smtClean="0">
                <a:solidFill>
                  <a:srgbClr val="A6A6A6"/>
                </a:solidFill>
              </a:rPr>
              <a:t>// false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id1.toString() </a:t>
            </a:r>
            <a:r>
              <a:rPr lang="en-US" dirty="0">
                <a:solidFill>
                  <a:srgbClr val="A6A6A6"/>
                </a:solidFill>
              </a:rPr>
              <a:t>// Symbol(id1</a:t>
            </a:r>
            <a:r>
              <a:rPr lang="en-US" dirty="0" smtClean="0">
                <a:solidFill>
                  <a:srgbClr val="A6A6A6"/>
                </a:solidFill>
              </a:rPr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id1.description; </a:t>
            </a:r>
            <a:r>
              <a:rPr lang="en-US" dirty="0">
                <a:solidFill>
                  <a:srgbClr val="A6A6A6"/>
                </a:solidFill>
              </a:rPr>
              <a:t>// </a:t>
            </a:r>
            <a:r>
              <a:rPr lang="en-US" dirty="0" smtClean="0">
                <a:solidFill>
                  <a:srgbClr val="A6A6A6"/>
                </a:solidFill>
              </a:rPr>
              <a:t>id</a:t>
            </a:r>
            <a:endParaRPr lang="da-DK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64088" y="2427734"/>
            <a:ext cx="32221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da-DK" sz="2300" dirty="0" smtClean="0">
                <a:solidFill>
                  <a:srgbClr val="0070C0"/>
                </a:solidFill>
              </a:rPr>
              <a:t>const</a:t>
            </a:r>
            <a:r>
              <a:rPr lang="da-DK" sz="2300" dirty="0" smtClean="0"/>
              <a:t> a </a:t>
            </a:r>
            <a:r>
              <a:rPr lang="da-DK" sz="2300" dirty="0"/>
              <a:t>= </a:t>
            </a:r>
            <a:r>
              <a:rPr lang="da-DK" sz="2300" dirty="0" smtClean="0"/>
              <a:t>{ x: 123 }; </a:t>
            </a:r>
          </a:p>
          <a:p>
            <a:pPr>
              <a:spcBef>
                <a:spcPts val="800"/>
              </a:spcBef>
            </a:pPr>
            <a:r>
              <a:rPr lang="da-DK" sz="2300" dirty="0" smtClean="0"/>
              <a:t>a[id1] = </a:t>
            </a:r>
            <a:r>
              <a:rPr lang="en-US" sz="2300" dirty="0"/>
              <a:t>'</a:t>
            </a:r>
            <a:r>
              <a:rPr lang="da-DK" sz="2300" dirty="0" smtClean="0"/>
              <a:t>abs</a:t>
            </a:r>
            <a:r>
              <a:rPr lang="en-US" sz="2300" dirty="0"/>
              <a:t>'</a:t>
            </a:r>
            <a:r>
              <a:rPr lang="en-US" sz="2300" dirty="0" smtClean="0"/>
              <a:t>;</a:t>
            </a:r>
            <a:endParaRPr lang="da-DK" sz="2300" dirty="0" smtClean="0"/>
          </a:p>
          <a:p>
            <a:pPr>
              <a:spcBef>
                <a:spcPts val="800"/>
              </a:spcBef>
            </a:pPr>
            <a:endParaRPr lang="da-DK" sz="2300" dirty="0"/>
          </a:p>
          <a:p>
            <a:pPr>
              <a:spcBef>
                <a:spcPts val="800"/>
              </a:spcBef>
            </a:pPr>
            <a:r>
              <a:rPr lang="da-DK" sz="2300" dirty="0" smtClean="0"/>
              <a:t>Object.keys(a</a:t>
            </a:r>
            <a:r>
              <a:rPr lang="da-DK" sz="2300" dirty="0"/>
              <a:t>)</a:t>
            </a:r>
            <a:r>
              <a:rPr lang="da-DK" sz="2300" dirty="0" smtClean="0"/>
              <a:t> </a:t>
            </a:r>
            <a:r>
              <a:rPr lang="da-DK" sz="2300" dirty="0" smtClean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ru-RU" sz="23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</a:rPr>
              <a:t>['x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da-DK" sz="2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4906888" cy="3891879"/>
          </a:xfrm>
        </p:spPr>
        <p:txBody>
          <a:bodyPr>
            <a:noAutofit/>
          </a:bodyPr>
          <a:lstStyle/>
          <a:p>
            <a:r>
              <a:rPr lang="ru-RU" sz="1150" b="1" dirty="0" smtClean="0"/>
              <a:t>Все, что не является примитивом, является объектом.</a:t>
            </a:r>
            <a:endParaRPr lang="en-US" sz="1150" b="1" dirty="0" smtClean="0"/>
          </a:p>
          <a:p>
            <a:pPr marL="0" indent="0">
              <a:buNone/>
            </a:pPr>
            <a:endParaRPr lang="en-US" sz="11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291830"/>
            <a:ext cx="1574304" cy="15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2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</a:t>
            </a:r>
            <a:r>
              <a:rPr lang="en-US" dirty="0"/>
              <a:t>JavaScript </a:t>
            </a:r>
            <a:r>
              <a:rPr lang="ru-RU" dirty="0" smtClean="0"/>
              <a:t>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1997 – стандарт </a:t>
            </a:r>
            <a:r>
              <a:rPr lang="en-US" dirty="0" smtClean="0"/>
              <a:t>ECMA-262</a:t>
            </a:r>
          </a:p>
          <a:p>
            <a:endParaRPr lang="en-US" dirty="0"/>
          </a:p>
          <a:p>
            <a:r>
              <a:rPr lang="en-US" dirty="0" smtClean="0"/>
              <a:t>2001 – Apple </a:t>
            </a:r>
            <a:r>
              <a:rPr lang="ru-RU" dirty="0" smtClean="0"/>
              <a:t>начала работы над </a:t>
            </a:r>
            <a:r>
              <a:rPr lang="en-US" dirty="0" err="1" smtClean="0"/>
              <a:t>WebKit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2003 – релиз браузера </a:t>
            </a:r>
            <a:r>
              <a:rPr lang="en-US" dirty="0" smtClean="0"/>
              <a:t>Safari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2005 – выпуск </a:t>
            </a:r>
            <a:r>
              <a:rPr lang="en-US" dirty="0" err="1" smtClean="0"/>
              <a:t>WebKit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open source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003798"/>
            <a:ext cx="2457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0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4906888" cy="3891879"/>
          </a:xfrm>
        </p:spPr>
        <p:txBody>
          <a:bodyPr>
            <a:noAutofit/>
          </a:bodyPr>
          <a:lstStyle/>
          <a:p>
            <a:r>
              <a:rPr lang="ru-RU" sz="1150" b="1" dirty="0" smtClean="0"/>
              <a:t>Все, что не является примитивом, является объектом.</a:t>
            </a:r>
            <a:endParaRPr lang="en-US" sz="1150" b="1" dirty="0" smtClean="0"/>
          </a:p>
          <a:p>
            <a:endParaRPr lang="en-US" sz="1150" dirty="0"/>
          </a:p>
          <a:p>
            <a:r>
              <a:rPr lang="ru-RU" sz="1150" b="1" dirty="0" smtClean="0"/>
              <a:t>Простой объект </a:t>
            </a:r>
            <a:r>
              <a:rPr lang="en-US" sz="1150" b="1" dirty="0" smtClean="0"/>
              <a:t>JSON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var</a:t>
            </a:r>
            <a:r>
              <a:rPr lang="en-US" sz="1150" dirty="0" smtClean="0"/>
              <a:t> </a:t>
            </a:r>
            <a:r>
              <a:rPr lang="en-US" sz="1150" dirty="0" err="1" smtClean="0"/>
              <a:t>obj</a:t>
            </a:r>
            <a:r>
              <a:rPr lang="en-US" sz="1150" dirty="0" smtClean="0"/>
              <a:t> = {</a:t>
            </a:r>
            <a:br>
              <a:rPr lang="en-US" sz="1150" dirty="0" smtClean="0"/>
            </a:br>
            <a:r>
              <a:rPr lang="en-US" sz="1150" dirty="0" smtClean="0"/>
              <a:t>    x: 123,</a:t>
            </a:r>
            <a:br>
              <a:rPr lang="en-US" sz="1150" dirty="0" smtClean="0"/>
            </a:br>
            <a:r>
              <a:rPr lang="en-US" sz="1150" dirty="0" smtClean="0"/>
              <a:t>    colors: ['red', 'green', 'blue'],</a:t>
            </a:r>
            <a:br>
              <a:rPr lang="en-US" sz="1150" dirty="0" smtClean="0"/>
            </a:br>
            <a:r>
              <a:rPr lang="en-US" sz="1150" dirty="0" smtClean="0"/>
              <a:t>    'with@dot.com': false</a:t>
            </a:r>
            <a:br>
              <a:rPr lang="en-US" sz="1150" dirty="0" smtClean="0"/>
            </a:br>
            <a:r>
              <a:rPr lang="en-US" sz="1150" dirty="0" smtClean="0"/>
              <a:t>}</a:t>
            </a:r>
            <a:br>
              <a:rPr lang="en-US" sz="1150" dirty="0" smtClean="0"/>
            </a:br>
            <a:r>
              <a:rPr lang="en-US" sz="1150" dirty="0" err="1" smtClean="0"/>
              <a:t>obj.colors</a:t>
            </a:r>
            <a:r>
              <a:rPr lang="en-US" sz="1150" dirty="0" smtClean="0"/>
              <a:t>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[</a:t>
            </a:r>
            <a:r>
              <a:rPr lang="en-US" sz="1150" dirty="0">
                <a:solidFill>
                  <a:schemeClr val="bg1">
                    <a:lumMod val="65000"/>
                  </a:schemeClr>
                </a:solidFill>
              </a:rPr>
              <a:t>'red', 'green', 'blue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']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obj</a:t>
            </a:r>
            <a:r>
              <a:rPr lang="en-US" sz="1150" dirty="0" smtClean="0"/>
              <a:t>[</a:t>
            </a:r>
            <a:r>
              <a:rPr lang="en-US" sz="1150" dirty="0"/>
              <a:t>'</a:t>
            </a:r>
            <a:r>
              <a:rPr lang="en-US" sz="1150" dirty="0" smtClean="0"/>
              <a:t>x'] + 400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523</a:t>
            </a:r>
            <a:b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ru-RU" sz="115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291830"/>
            <a:ext cx="1574304" cy="15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4906888" cy="3891879"/>
          </a:xfrm>
        </p:spPr>
        <p:txBody>
          <a:bodyPr>
            <a:noAutofit/>
          </a:bodyPr>
          <a:lstStyle/>
          <a:p>
            <a:r>
              <a:rPr lang="ru-RU" sz="1150" b="1" dirty="0" smtClean="0"/>
              <a:t>Все, что не является примитивом, является объектом.</a:t>
            </a:r>
            <a:endParaRPr lang="en-US" sz="1150" b="1" dirty="0" smtClean="0"/>
          </a:p>
          <a:p>
            <a:endParaRPr lang="en-US" sz="1150" dirty="0"/>
          </a:p>
          <a:p>
            <a:r>
              <a:rPr lang="ru-RU" sz="1150" b="1" dirty="0" smtClean="0"/>
              <a:t>Простой объект </a:t>
            </a:r>
            <a:r>
              <a:rPr lang="en-US" sz="1150" b="1" dirty="0" smtClean="0"/>
              <a:t>JSON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var</a:t>
            </a:r>
            <a:r>
              <a:rPr lang="en-US" sz="1150" dirty="0" smtClean="0"/>
              <a:t> </a:t>
            </a:r>
            <a:r>
              <a:rPr lang="en-US" sz="1150" dirty="0" err="1" smtClean="0"/>
              <a:t>obj</a:t>
            </a:r>
            <a:r>
              <a:rPr lang="en-US" sz="1150" dirty="0" smtClean="0"/>
              <a:t> = {</a:t>
            </a:r>
            <a:br>
              <a:rPr lang="en-US" sz="1150" dirty="0" smtClean="0"/>
            </a:br>
            <a:r>
              <a:rPr lang="en-US" sz="1150" dirty="0" smtClean="0"/>
              <a:t>    x: 123,</a:t>
            </a:r>
            <a:br>
              <a:rPr lang="en-US" sz="1150" dirty="0" smtClean="0"/>
            </a:br>
            <a:r>
              <a:rPr lang="en-US" sz="1150" dirty="0" smtClean="0"/>
              <a:t>    colors: ['red', 'green', 'blue'],</a:t>
            </a:r>
            <a:br>
              <a:rPr lang="en-US" sz="1150" dirty="0" smtClean="0"/>
            </a:br>
            <a:r>
              <a:rPr lang="en-US" sz="1150" dirty="0" smtClean="0"/>
              <a:t>    'with@dot.com': false</a:t>
            </a:r>
            <a:br>
              <a:rPr lang="en-US" sz="1150" dirty="0" smtClean="0"/>
            </a:br>
            <a:r>
              <a:rPr lang="en-US" sz="1150" dirty="0" smtClean="0"/>
              <a:t>}</a:t>
            </a:r>
            <a:br>
              <a:rPr lang="en-US" sz="1150" dirty="0" smtClean="0"/>
            </a:br>
            <a:r>
              <a:rPr lang="en-US" sz="1150" dirty="0" err="1" smtClean="0"/>
              <a:t>obj.colors</a:t>
            </a:r>
            <a:r>
              <a:rPr lang="en-US" sz="1150" dirty="0" smtClean="0"/>
              <a:t>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[</a:t>
            </a:r>
            <a:r>
              <a:rPr lang="en-US" sz="1150" dirty="0">
                <a:solidFill>
                  <a:schemeClr val="bg1">
                    <a:lumMod val="65000"/>
                  </a:schemeClr>
                </a:solidFill>
              </a:rPr>
              <a:t>'red', 'green', 'blue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']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obj</a:t>
            </a:r>
            <a:r>
              <a:rPr lang="en-US" sz="1150" dirty="0" smtClean="0"/>
              <a:t>[</a:t>
            </a:r>
            <a:r>
              <a:rPr lang="en-US" sz="1150" dirty="0"/>
              <a:t>'</a:t>
            </a:r>
            <a:r>
              <a:rPr lang="en-US" sz="1150" dirty="0" smtClean="0"/>
              <a:t>x'] + 400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523</a:t>
            </a:r>
            <a:r>
              <a:rPr lang="en-US" sz="1150" dirty="0" smtClean="0"/>
              <a:t/>
            </a:r>
            <a:br>
              <a:rPr lang="en-US" sz="1150" dirty="0" smtClean="0"/>
            </a:br>
            <a:endParaRPr lang="ru-RU" sz="11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291830"/>
            <a:ext cx="1574304" cy="1574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5976" y="1554282"/>
            <a:ext cx="4572000" cy="6232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50" b="1" dirty="0" smtClean="0"/>
              <a:t>Есть ли в объекте свойство?</a:t>
            </a:r>
            <a:br>
              <a:rPr lang="ru-RU" sz="1150" b="1" dirty="0" smtClean="0"/>
            </a:br>
            <a:r>
              <a:rPr lang="ru-RU" sz="1150" b="1" dirty="0" smtClean="0"/>
              <a:t/>
            </a:r>
            <a:br>
              <a:rPr lang="ru-RU" sz="1150" b="1" dirty="0" smtClean="0"/>
            </a:br>
            <a:r>
              <a:rPr lang="en-US" sz="1150" dirty="0" err="1" smtClean="0"/>
              <a:t>obj.hasOwnProperty</a:t>
            </a:r>
            <a:r>
              <a:rPr lang="en-US" sz="1150" dirty="0" smtClean="0"/>
              <a:t>('colors</a:t>
            </a:r>
            <a:r>
              <a:rPr lang="en-US" sz="1150" dirty="0"/>
              <a:t>'</a:t>
            </a:r>
            <a:r>
              <a:rPr lang="en-US" sz="1150" dirty="0" smtClean="0"/>
              <a:t>) // true</a:t>
            </a:r>
          </a:p>
        </p:txBody>
      </p:sp>
    </p:spTree>
    <p:extLst>
      <p:ext uri="{BB962C8B-B14F-4D97-AF65-F5344CB8AC3E}">
        <p14:creationId xmlns:p14="http://schemas.microsoft.com/office/powerpoint/2010/main" val="35493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4906888" cy="3891879"/>
          </a:xfrm>
        </p:spPr>
        <p:txBody>
          <a:bodyPr>
            <a:noAutofit/>
          </a:bodyPr>
          <a:lstStyle/>
          <a:p>
            <a:r>
              <a:rPr lang="ru-RU" sz="1150" b="1" dirty="0" smtClean="0"/>
              <a:t>Все, что не является примитивом, является объектом.</a:t>
            </a:r>
            <a:endParaRPr lang="en-US" sz="1150" b="1" dirty="0" smtClean="0"/>
          </a:p>
          <a:p>
            <a:endParaRPr lang="en-US" sz="1150" dirty="0"/>
          </a:p>
          <a:p>
            <a:r>
              <a:rPr lang="ru-RU" sz="1150" b="1" dirty="0" smtClean="0"/>
              <a:t>Простой объект </a:t>
            </a:r>
            <a:r>
              <a:rPr lang="en-US" sz="1150" b="1" dirty="0" smtClean="0"/>
              <a:t>JSON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var</a:t>
            </a:r>
            <a:r>
              <a:rPr lang="en-US" sz="1150" dirty="0" smtClean="0"/>
              <a:t> </a:t>
            </a:r>
            <a:r>
              <a:rPr lang="en-US" sz="1150" dirty="0" err="1" smtClean="0"/>
              <a:t>obj</a:t>
            </a:r>
            <a:r>
              <a:rPr lang="en-US" sz="1150" dirty="0" smtClean="0"/>
              <a:t> = {</a:t>
            </a:r>
            <a:br>
              <a:rPr lang="en-US" sz="1150" dirty="0" smtClean="0"/>
            </a:br>
            <a:r>
              <a:rPr lang="en-US" sz="1150" dirty="0" smtClean="0"/>
              <a:t>    x: 123,</a:t>
            </a:r>
            <a:br>
              <a:rPr lang="en-US" sz="1150" dirty="0" smtClean="0"/>
            </a:br>
            <a:r>
              <a:rPr lang="en-US" sz="1150" dirty="0" smtClean="0"/>
              <a:t>    colors: ['red', 'green', 'blue'],</a:t>
            </a:r>
            <a:br>
              <a:rPr lang="en-US" sz="1150" dirty="0" smtClean="0"/>
            </a:br>
            <a:r>
              <a:rPr lang="en-US" sz="1150" dirty="0" smtClean="0"/>
              <a:t>    'with@dot.com': false</a:t>
            </a:r>
            <a:br>
              <a:rPr lang="en-US" sz="1150" dirty="0" smtClean="0"/>
            </a:br>
            <a:r>
              <a:rPr lang="en-US" sz="1150" dirty="0" smtClean="0"/>
              <a:t>}</a:t>
            </a:r>
            <a:br>
              <a:rPr lang="en-US" sz="1150" dirty="0" smtClean="0"/>
            </a:br>
            <a:r>
              <a:rPr lang="en-US" sz="1150" dirty="0" err="1" smtClean="0"/>
              <a:t>obj.colors</a:t>
            </a:r>
            <a:r>
              <a:rPr lang="en-US" sz="1150" dirty="0" smtClean="0"/>
              <a:t>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[</a:t>
            </a:r>
            <a:r>
              <a:rPr lang="en-US" sz="1150" dirty="0">
                <a:solidFill>
                  <a:schemeClr val="bg1">
                    <a:lumMod val="65000"/>
                  </a:schemeClr>
                </a:solidFill>
              </a:rPr>
              <a:t>'red', 'green', 'blue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']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obj</a:t>
            </a:r>
            <a:r>
              <a:rPr lang="en-US" sz="1150" dirty="0" smtClean="0"/>
              <a:t>[</a:t>
            </a:r>
            <a:r>
              <a:rPr lang="en-US" sz="1150" dirty="0"/>
              <a:t>'</a:t>
            </a:r>
            <a:r>
              <a:rPr lang="en-US" sz="1150" dirty="0" smtClean="0"/>
              <a:t>x'] + 400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523</a:t>
            </a:r>
            <a:b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ru-RU" sz="115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150" dirty="0" smtClean="0"/>
          </a:p>
          <a:p>
            <a:r>
              <a:rPr lang="ru-RU" sz="1150" b="1" dirty="0" smtClean="0"/>
              <a:t>Можно переопределить практически любые свойства.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obj.x</a:t>
            </a:r>
            <a:r>
              <a:rPr lang="en-US" sz="1150" dirty="0" smtClean="0"/>
              <a:t> = true;</a:t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var</a:t>
            </a:r>
            <a:r>
              <a:rPr lang="en-US" sz="1150" dirty="0" smtClean="0"/>
              <a:t> </a:t>
            </a:r>
            <a:r>
              <a:rPr lang="en-US" sz="1150" dirty="0" err="1" smtClean="0"/>
              <a:t>propName</a:t>
            </a:r>
            <a:r>
              <a:rPr lang="en-US" sz="1150" dirty="0" smtClean="0"/>
              <a:t> = 'calculated';</a:t>
            </a:r>
            <a:br>
              <a:rPr lang="en-US" sz="1150" dirty="0" smtClean="0"/>
            </a:br>
            <a:r>
              <a:rPr lang="en-US" sz="1150" dirty="0" err="1" smtClean="0"/>
              <a:t>obj</a:t>
            </a:r>
            <a:r>
              <a:rPr lang="en-US" sz="1150" dirty="0" smtClean="0"/>
              <a:t>[</a:t>
            </a:r>
            <a:r>
              <a:rPr lang="en-US" sz="1150" dirty="0" err="1" smtClean="0"/>
              <a:t>propName</a:t>
            </a:r>
            <a:r>
              <a:rPr lang="en-US" sz="1150" dirty="0" smtClean="0"/>
              <a:t>] = {} 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1150" dirty="0" err="1" smtClean="0">
                <a:solidFill>
                  <a:schemeClr val="bg1">
                    <a:lumMod val="65000"/>
                  </a:schemeClr>
                </a:solidFill>
              </a:rPr>
              <a:t>obj.calculated</a:t>
            </a:r>
            <a:r>
              <a:rPr lang="en-US" sz="1150" dirty="0" smtClean="0">
                <a:solidFill>
                  <a:schemeClr val="bg1">
                    <a:lumMod val="65000"/>
                  </a:schemeClr>
                </a:solidFill>
              </a:rPr>
              <a:t> = {}</a:t>
            </a: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smtClean="0"/>
              <a:t/>
            </a:r>
            <a:br>
              <a:rPr lang="en-US" sz="1150" dirty="0" smtClean="0"/>
            </a:br>
            <a:r>
              <a:rPr lang="en-US" sz="1150" dirty="0" err="1" smtClean="0"/>
              <a:t>obj.calculated.someNumber</a:t>
            </a:r>
            <a:r>
              <a:rPr lang="en-US" sz="1150" dirty="0" smtClean="0"/>
              <a:t> = 999;</a:t>
            </a:r>
            <a:br>
              <a:rPr lang="en-US" sz="1150" dirty="0" smtClean="0"/>
            </a:br>
            <a:endParaRPr lang="ru-RU" sz="11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291830"/>
            <a:ext cx="1574304" cy="1574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5976" y="1554282"/>
            <a:ext cx="4572000" cy="6232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50" b="1" dirty="0" smtClean="0"/>
              <a:t>Есть ли в объекте свойство?</a:t>
            </a:r>
            <a:br>
              <a:rPr lang="ru-RU" sz="1150" b="1" dirty="0" smtClean="0"/>
            </a:br>
            <a:r>
              <a:rPr lang="ru-RU" sz="1150" b="1" dirty="0" smtClean="0"/>
              <a:t/>
            </a:r>
            <a:br>
              <a:rPr lang="ru-RU" sz="1150" b="1" dirty="0" smtClean="0"/>
            </a:br>
            <a:r>
              <a:rPr lang="en-US" sz="1150" dirty="0" err="1" smtClean="0"/>
              <a:t>obj.hasOwnProperty</a:t>
            </a:r>
            <a:r>
              <a:rPr lang="en-US" sz="1150" dirty="0" smtClean="0"/>
              <a:t>('colors</a:t>
            </a:r>
            <a:r>
              <a:rPr lang="en-US" sz="1150" dirty="0"/>
              <a:t>'</a:t>
            </a:r>
            <a:r>
              <a:rPr lang="en-US" sz="1150" dirty="0" smtClean="0"/>
              <a:t>) // true</a:t>
            </a:r>
          </a:p>
        </p:txBody>
      </p:sp>
    </p:spTree>
    <p:extLst>
      <p:ext uri="{BB962C8B-B14F-4D97-AF65-F5344CB8AC3E}">
        <p14:creationId xmlns:p14="http://schemas.microsoft.com/office/powerpoint/2010/main" val="9208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36827" cy="5236046"/>
          </a:xfrm>
        </p:spPr>
      </p:pic>
    </p:spTree>
    <p:extLst>
      <p:ext uri="{BB962C8B-B14F-4D97-AF65-F5344CB8AC3E}">
        <p14:creationId xmlns:p14="http://schemas.microsoft.com/office/powerpoint/2010/main" val="4267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Явное преобразование к типу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57200" y="1200151"/>
            <a:ext cx="4546848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Number(123);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123</a:t>
            </a:r>
          </a:p>
          <a:p>
            <a:pPr marL="0" indent="0">
              <a:buNone/>
            </a:pPr>
            <a:r>
              <a:rPr lang="en-US" dirty="0"/>
              <a:t>Number('xxx</a:t>
            </a:r>
            <a:r>
              <a:rPr lang="en-US" dirty="0" smtClean="0"/>
              <a:t>')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Number(</a:t>
            </a:r>
            <a:r>
              <a:rPr lang="en-US" dirty="0" smtClean="0"/>
              <a:t>'123xxx34‘)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Number(false)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0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String(null)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'null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String(undefined)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'undefined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String(123)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'123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String(true)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'true'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String(</a:t>
            </a:r>
            <a:r>
              <a:rPr lang="en-US" dirty="0" err="1" smtClean="0"/>
              <a:t>NaN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'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en-US" dirty="0" smtClean="0"/>
              <a:t>String({})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[object Object]'</a:t>
            </a:r>
          </a:p>
          <a:p>
            <a:pPr marL="0" indent="0">
              <a:buNone/>
            </a:pPr>
            <a:r>
              <a:rPr lang="en-US" dirty="0" smtClean="0"/>
              <a:t>String([123, '456</a:t>
            </a:r>
            <a:r>
              <a:rPr lang="en-US" dirty="0"/>
              <a:t>'</a:t>
            </a:r>
            <a:r>
              <a:rPr lang="en-US" dirty="0" smtClean="0"/>
              <a:t>])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'123,456'</a:t>
            </a: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60032" y="113159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00" dirty="0"/>
              <a:t>Boolean(false)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r>
              <a:rPr lang="en-US" sz="2100" dirty="0" smtClean="0"/>
              <a:t>Boolean(0)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false</a:t>
            </a:r>
            <a:endParaRPr lang="en-US" sz="2100" dirty="0" smtClean="0"/>
          </a:p>
          <a:p>
            <a:r>
              <a:rPr lang="en-US" sz="2100" dirty="0"/>
              <a:t>Boolean</a:t>
            </a:r>
            <a:r>
              <a:rPr lang="en-US" sz="2100" dirty="0" smtClean="0"/>
              <a:t>(-0</a:t>
            </a:r>
            <a:r>
              <a:rPr lang="en-US" sz="2100" dirty="0"/>
              <a:t>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r>
              <a:rPr lang="en-US" sz="2100" dirty="0" smtClean="0"/>
              <a:t>Boolean</a:t>
            </a:r>
            <a:r>
              <a:rPr lang="en-US" sz="2100" dirty="0"/>
              <a:t>('')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r>
              <a:rPr lang="en-US" sz="2100" dirty="0"/>
              <a:t>Boolean(undefined)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false</a:t>
            </a:r>
          </a:p>
          <a:p>
            <a:r>
              <a:rPr lang="en-US" sz="2100" dirty="0" smtClean="0"/>
              <a:t>Boolean(null)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r>
              <a:rPr lang="en-US" sz="2100" dirty="0" smtClean="0"/>
              <a:t>Boolean(</a:t>
            </a:r>
            <a:r>
              <a:rPr lang="en-US" sz="2100" dirty="0" err="1" smtClean="0"/>
              <a:t>NaN</a:t>
            </a:r>
            <a:r>
              <a:rPr lang="en-US" sz="2100" dirty="0" smtClean="0"/>
              <a:t>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false</a:t>
            </a:r>
          </a:p>
          <a:p>
            <a:endParaRPr lang="en-US" sz="2100" dirty="0" smtClean="0"/>
          </a:p>
          <a:p>
            <a:r>
              <a:rPr lang="en-US" sz="2100" dirty="0" smtClean="0"/>
              <a:t>Boolean(123</a:t>
            </a:r>
            <a:r>
              <a:rPr lang="en-US" sz="2100" dirty="0"/>
              <a:t>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true</a:t>
            </a:r>
          </a:p>
          <a:p>
            <a:r>
              <a:rPr lang="en-US" sz="2100" dirty="0"/>
              <a:t>Boolean</a:t>
            </a:r>
            <a:r>
              <a:rPr lang="en-US" sz="2100" dirty="0" smtClean="0"/>
              <a:t>({})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true</a:t>
            </a:r>
            <a:endParaRPr lang="en-US" sz="2100" dirty="0" smtClean="0"/>
          </a:p>
          <a:p>
            <a:r>
              <a:rPr lang="en-US" sz="2100" dirty="0" smtClean="0"/>
              <a:t>Boolean([])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true</a:t>
            </a:r>
          </a:p>
          <a:p>
            <a:r>
              <a:rPr lang="en-US" sz="2100" dirty="0" smtClean="0"/>
              <a:t>Boolean(function() {})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// true</a:t>
            </a:r>
            <a:endParaRPr lang="en-US" sz="2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! и !!	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! – логическое НЕ, неявно преобразует к </a:t>
            </a:r>
            <a:r>
              <a:rPr lang="en-US" dirty="0" smtClean="0"/>
              <a:t>Boolean </a:t>
            </a:r>
            <a:r>
              <a:rPr lang="ru-RU" dirty="0" smtClean="0"/>
              <a:t>и инвертирует значение.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!! – Инвертирование значения с !, т.е. сокращенный способ вызвать </a:t>
            </a:r>
            <a:r>
              <a:rPr lang="en-US" dirty="0" smtClean="0"/>
              <a:t>Boolean(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a = { x: 123 };</a:t>
            </a:r>
          </a:p>
          <a:p>
            <a:pPr marL="0" indent="0">
              <a:buNone/>
            </a:pPr>
            <a:r>
              <a:rPr lang="en-US" dirty="0" smtClean="0"/>
              <a:t>Boolean(a);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true</a:t>
            </a:r>
          </a:p>
          <a:p>
            <a:pPr marL="0" indent="0">
              <a:buNone/>
            </a:pPr>
            <a:r>
              <a:rPr lang="en-US" dirty="0" smtClean="0"/>
              <a:t>!a;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false</a:t>
            </a:r>
          </a:p>
          <a:p>
            <a:pPr marL="0" indent="0">
              <a:buNone/>
            </a:pPr>
            <a:r>
              <a:rPr lang="en-US" dirty="0" smtClean="0"/>
              <a:t>!!a;</a:t>
            </a:r>
            <a:r>
              <a:rPr lang="ru-RU" dirty="0" smtClean="0"/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true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215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</a:t>
            </a:r>
            <a:r>
              <a:rPr lang="en-US" dirty="0" smtClean="0"/>
              <a:t>&amp;&amp; </a:t>
            </a:r>
            <a:r>
              <a:rPr lang="ru-RU" dirty="0" smtClean="0"/>
              <a:t>и </a:t>
            </a:r>
            <a:r>
              <a:rPr lang="en-US" dirty="0" smtClean="0"/>
              <a:t>||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При вычислении приводят значение к </a:t>
            </a:r>
            <a:r>
              <a:rPr lang="en-US" dirty="0" smtClean="0"/>
              <a:t>Boolean</a:t>
            </a:r>
            <a:r>
              <a:rPr lang="ru-RU" dirty="0" smtClean="0"/>
              <a:t>, но </a:t>
            </a:r>
            <a:r>
              <a:rPr lang="ru-RU" b="1" dirty="0" smtClean="0"/>
              <a:t>возвращают исходное значение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en-US" dirty="0" smtClean="0"/>
              <a:t> = 10;</a:t>
            </a:r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empty = null;</a:t>
            </a:r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r>
              <a:rPr lang="en-US" dirty="0" smtClean="0"/>
              <a:t> = '</a:t>
            </a:r>
            <a:r>
              <a:rPr lang="en-US" dirty="0" err="1" smtClean="0"/>
              <a:t>abc</a:t>
            </a:r>
            <a:r>
              <a:rPr lang="en-US" dirty="0" smtClean="0"/>
              <a:t>';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&amp;&amp; </a:t>
            </a:r>
            <a:r>
              <a:rPr lang="en-US" dirty="0" err="1" smtClean="0"/>
              <a:t>str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abc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str</a:t>
            </a:r>
            <a:r>
              <a:rPr lang="en-US" dirty="0" smtClean="0"/>
              <a:t> &amp;&amp; </a:t>
            </a: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10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37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к типу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Операторы </a:t>
            </a:r>
            <a:r>
              <a:rPr lang="ru-RU" sz="2000" dirty="0" smtClean="0"/>
              <a:t>сравнения </a:t>
            </a:r>
            <a:r>
              <a:rPr lang="ru-RU" sz="2000" dirty="0"/>
              <a:t>(&gt;, &lt;, &lt;=, &gt;=).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Побитовые </a:t>
            </a:r>
            <a:r>
              <a:rPr lang="ru-RU" sz="2000" dirty="0"/>
              <a:t>операторы (|, &amp;, ^, ~).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Арифметические </a:t>
            </a:r>
            <a:r>
              <a:rPr lang="ru-RU" sz="2000" dirty="0"/>
              <a:t>операторы (-, +, *, /, %).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Унарный </a:t>
            </a:r>
            <a:r>
              <a:rPr lang="ru-RU" sz="2000" dirty="0"/>
              <a:t>оператор </a:t>
            </a:r>
            <a:r>
              <a:rPr lang="ru-RU" sz="2000" dirty="0" smtClean="0"/>
              <a:t>+.</a:t>
            </a:r>
            <a:endParaRPr lang="ru-R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7584" y="3568420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+ 10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20</a:t>
            </a:r>
          </a:p>
          <a:p>
            <a:r>
              <a:rPr lang="en-US" dirty="0" smtClean="0"/>
              <a:t>10 + true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11</a:t>
            </a:r>
          </a:p>
        </p:txBody>
      </p:sp>
    </p:spTree>
    <p:extLst>
      <p:ext uri="{BB962C8B-B14F-4D97-AF65-F5344CB8AC3E}">
        <p14:creationId xmlns:p14="http://schemas.microsoft.com/office/powerpoint/2010/main" val="3142305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к типу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9959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Оператор + с двумя операндами не вызывает неявное преобразование к числовому типу, если хотя бы один оператор является строкой.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2571750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+ 10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30</a:t>
            </a:r>
          </a:p>
          <a:p>
            <a:r>
              <a:rPr lang="en-US" dirty="0"/>
              <a:t>20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  <a:p>
            <a:r>
              <a:rPr lang="en-US" dirty="0"/>
              <a:t>’10’ + 20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1020</a:t>
            </a:r>
          </a:p>
          <a:p>
            <a:r>
              <a:rPr lang="en-US" dirty="0"/>
              <a:t>’20’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</p:txBody>
      </p:sp>
    </p:spTree>
    <p:extLst>
      <p:ext uri="{BB962C8B-B14F-4D97-AF65-F5344CB8AC3E}">
        <p14:creationId xmlns:p14="http://schemas.microsoft.com/office/powerpoint/2010/main" val="138948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ru-RU" dirty="0" smtClean="0"/>
              <a:t>– релиз </a:t>
            </a:r>
            <a:r>
              <a:rPr lang="en-US" dirty="0"/>
              <a:t>JavaScript </a:t>
            </a:r>
            <a:r>
              <a:rPr lang="ru-RU" dirty="0" smtClean="0"/>
              <a:t>в </a:t>
            </a:r>
            <a:r>
              <a:rPr lang="ru-RU" dirty="0"/>
              <a:t>браузере </a:t>
            </a:r>
            <a:r>
              <a:rPr lang="en-US" dirty="0"/>
              <a:t>Netscape </a:t>
            </a:r>
            <a:r>
              <a:rPr lang="en-US" dirty="0" smtClean="0"/>
              <a:t>Navigator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1997 – стандарт </a:t>
            </a:r>
            <a:r>
              <a:rPr lang="en-US" dirty="0" smtClean="0"/>
              <a:t>ECMA-262</a:t>
            </a:r>
          </a:p>
          <a:p>
            <a:endParaRPr lang="en-US" dirty="0"/>
          </a:p>
          <a:p>
            <a:r>
              <a:rPr lang="en-US" dirty="0" smtClean="0"/>
              <a:t>2001 – Apple </a:t>
            </a:r>
            <a:r>
              <a:rPr lang="ru-RU" dirty="0" smtClean="0"/>
              <a:t>начала работы над </a:t>
            </a:r>
            <a:r>
              <a:rPr lang="en-US" dirty="0" err="1" smtClean="0"/>
              <a:t>WebKit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>
                <a:solidFill>
                  <a:srgbClr val="C00000"/>
                </a:solidFill>
              </a:rPr>
              <a:t>2008 – </a:t>
            </a:r>
            <a:r>
              <a:rPr lang="en-US" dirty="0" smtClean="0">
                <a:solidFill>
                  <a:srgbClr val="C00000"/>
                </a:solidFill>
              </a:rPr>
              <a:t>Google </a:t>
            </a:r>
            <a:r>
              <a:rPr lang="ru-RU" dirty="0" smtClean="0">
                <a:solidFill>
                  <a:srgbClr val="C00000"/>
                </a:solidFill>
              </a:rPr>
              <a:t>выпускает </a:t>
            </a:r>
            <a:r>
              <a:rPr lang="en-US" dirty="0" smtClean="0">
                <a:solidFill>
                  <a:srgbClr val="C00000"/>
                </a:solidFill>
              </a:rPr>
              <a:t>Chromium</a:t>
            </a:r>
            <a:r>
              <a:rPr lang="ru-RU" dirty="0" smtClean="0">
                <a:solidFill>
                  <a:srgbClr val="C00000"/>
                </a:solidFill>
              </a:rPr>
              <a:t> и </a:t>
            </a:r>
            <a:r>
              <a:rPr lang="en-US" b="1" dirty="0" smtClean="0">
                <a:solidFill>
                  <a:srgbClr val="C00000"/>
                </a:solidFill>
              </a:rPr>
              <a:t>V8</a:t>
            </a:r>
            <a:endParaRPr lang="ru-RU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87" y="3269084"/>
            <a:ext cx="2100913" cy="18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к типу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9959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Оператор + с двумя операндами не вызывает неявное преобразование к числовому типу, если хотя бы один оператор является строкой.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2571750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+ 10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30</a:t>
            </a:r>
          </a:p>
          <a:p>
            <a:r>
              <a:rPr lang="en-US" dirty="0"/>
              <a:t>20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  <a:p>
            <a:r>
              <a:rPr lang="en-US" dirty="0"/>
              <a:t>’10’ + 20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1020</a:t>
            </a:r>
          </a:p>
          <a:p>
            <a:r>
              <a:rPr lang="en-US" dirty="0"/>
              <a:t>’20’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2567558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20 + (’10’ + true)</a:t>
            </a:r>
          </a:p>
          <a:p>
            <a:r>
              <a:rPr lang="en-US" dirty="0" smtClean="0"/>
              <a:t>’20</a:t>
            </a:r>
            <a:r>
              <a:rPr lang="en-US" dirty="0"/>
              <a:t>’ + </a:t>
            </a:r>
            <a:r>
              <a:rPr lang="en-US" dirty="0" smtClean="0"/>
              <a:t>(10 </a:t>
            </a:r>
            <a:r>
              <a:rPr lang="en-US" dirty="0"/>
              <a:t>+ true</a:t>
            </a:r>
            <a:r>
              <a:rPr lang="en-US" dirty="0" smtClean="0"/>
              <a:t>)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91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к типу </a:t>
            </a:r>
            <a:r>
              <a:rPr lang="en-US" dirty="0" smtClean="0"/>
              <a:t>Number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9959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Оператор + с двумя операндами не вызывает неявное преобразование к числовому типу, если хотя бы один оператор является строкой.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2571750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+ 10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30</a:t>
            </a:r>
          </a:p>
          <a:p>
            <a:r>
              <a:rPr lang="en-US" dirty="0"/>
              <a:t>20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  <a:p>
            <a:r>
              <a:rPr lang="en-US" dirty="0"/>
              <a:t>’10’ + 20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1020</a:t>
            </a:r>
          </a:p>
          <a:p>
            <a:r>
              <a:rPr lang="en-US" dirty="0"/>
              <a:t>’20’ + ’10’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2010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2567558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20 + (’10’ + true)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// 2010true</a:t>
            </a:r>
          </a:p>
          <a:p>
            <a:r>
              <a:rPr lang="en-US" dirty="0" smtClean="0"/>
              <a:t>’20</a:t>
            </a:r>
            <a:r>
              <a:rPr lang="en-US" dirty="0"/>
              <a:t>’ + </a:t>
            </a:r>
            <a:r>
              <a:rPr lang="en-US" dirty="0" smtClean="0"/>
              <a:t>(10 </a:t>
            </a:r>
            <a:r>
              <a:rPr lang="en-US" dirty="0"/>
              <a:t>+ true)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803873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 </a:t>
            </a:r>
            <a:r>
              <a:rPr lang="en-US" dirty="0" err="1" smtClean="0"/>
              <a:t>typeof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3034680" cy="3747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Number</a:t>
            </a:r>
          </a:p>
          <a:p>
            <a:pPr marL="0" indent="0">
              <a:buNone/>
            </a:pPr>
            <a:r>
              <a:rPr lang="en-US" sz="2000" dirty="0" smtClean="0"/>
              <a:t>String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Boolean</a:t>
            </a:r>
          </a:p>
          <a:p>
            <a:pPr marL="0" indent="0">
              <a:buNone/>
            </a:pPr>
            <a:r>
              <a:rPr lang="en-US" sz="2000" dirty="0"/>
              <a:t>null</a:t>
            </a:r>
          </a:p>
          <a:p>
            <a:pPr marL="0" indent="0">
              <a:buNone/>
            </a:pPr>
            <a:r>
              <a:rPr lang="en-US" sz="2000" dirty="0"/>
              <a:t>undefined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Symbol (ES6)</a:t>
            </a:r>
          </a:p>
          <a:p>
            <a:pPr marL="0" indent="0">
              <a:buNone/>
            </a:pPr>
            <a:r>
              <a:rPr lang="en-US" sz="2000" dirty="0" err="1"/>
              <a:t>BigInt</a:t>
            </a:r>
            <a:r>
              <a:rPr lang="en-US" sz="2000" dirty="0"/>
              <a:t> (ES2020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Function</a:t>
            </a:r>
          </a:p>
          <a:p>
            <a:pPr marL="0" indent="0">
              <a:buNone/>
            </a:pPr>
            <a:r>
              <a:rPr lang="ru-RU" sz="2000" dirty="0" smtClean="0"/>
              <a:t>Остальные объекты</a:t>
            </a:r>
            <a:endParaRPr lang="en-US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75731" y="1200150"/>
            <a:ext cx="165618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"</a:t>
            </a:r>
            <a:r>
              <a:rPr lang="en-US" sz="2000" dirty="0" smtClean="0"/>
              <a:t>number</a:t>
            </a:r>
            <a:r>
              <a:rPr lang="ru-RU" sz="2000" dirty="0" smtClean="0"/>
              <a:t>"</a:t>
            </a:r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smtClean="0"/>
              <a:t>string</a:t>
            </a:r>
            <a:r>
              <a:rPr lang="ru-RU" sz="2000" dirty="0" smtClean="0"/>
              <a:t>"</a:t>
            </a:r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err="1" smtClean="0"/>
              <a:t>boolean</a:t>
            </a:r>
            <a:r>
              <a:rPr lang="ru-RU" sz="2000" dirty="0" smtClean="0"/>
              <a:t>"</a:t>
            </a:r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smtClean="0"/>
              <a:t>object</a:t>
            </a:r>
            <a:r>
              <a:rPr lang="ru-RU" sz="2000" dirty="0" smtClean="0"/>
              <a:t>"</a:t>
            </a:r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smtClean="0"/>
              <a:t>undefined</a:t>
            </a:r>
            <a:r>
              <a:rPr lang="ru-RU" sz="2000" dirty="0" smtClean="0"/>
              <a:t>"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smtClean="0"/>
              <a:t>symbol</a:t>
            </a:r>
            <a:r>
              <a:rPr lang="ru-RU" sz="2000" dirty="0" smtClean="0"/>
              <a:t>"</a:t>
            </a:r>
            <a:endParaRPr lang="en-US" sz="2000" dirty="0"/>
          </a:p>
          <a:p>
            <a:r>
              <a:rPr lang="ru-RU" sz="2000" dirty="0" smtClean="0"/>
              <a:t>"</a:t>
            </a:r>
            <a:r>
              <a:rPr lang="en-US" sz="2000" dirty="0" err="1" smtClean="0"/>
              <a:t>bigint</a:t>
            </a:r>
            <a:r>
              <a:rPr lang="ru-RU" sz="2000" dirty="0" smtClean="0"/>
              <a:t>"</a:t>
            </a:r>
          </a:p>
          <a:p>
            <a:endParaRPr lang="ru-RU" sz="2000" dirty="0" smtClean="0"/>
          </a:p>
          <a:p>
            <a:r>
              <a:rPr lang="ru-RU" sz="2000" dirty="0" smtClean="0"/>
              <a:t>"</a:t>
            </a:r>
            <a:r>
              <a:rPr lang="en-US" sz="2000" dirty="0" smtClean="0"/>
              <a:t>function</a:t>
            </a:r>
            <a:r>
              <a:rPr lang="ru-RU" sz="2000" dirty="0" smtClean="0"/>
              <a:t>“</a:t>
            </a:r>
            <a:endParaRPr lang="en-US" sz="2000" dirty="0" smtClean="0"/>
          </a:p>
          <a:p>
            <a:r>
              <a:rPr lang="ru-RU" sz="2000" dirty="0" smtClean="0"/>
              <a:t>"</a:t>
            </a:r>
            <a:r>
              <a:rPr lang="en-US" sz="2000" dirty="0" smtClean="0"/>
              <a:t>object</a:t>
            </a:r>
            <a:r>
              <a:rPr lang="ru-RU" sz="2000" dirty="0" smtClean="0"/>
              <a:t>"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023186" y="1200150"/>
            <a:ext cx="9685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solidFill>
                  <a:srgbClr val="0070C0"/>
                </a:solidFill>
              </a:rPr>
              <a:t>typeof</a:t>
            </a:r>
            <a:endParaRPr lang="ru-RU" sz="2200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0150"/>
            <a:ext cx="2674640" cy="28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let a = 1;…"/>
          <p:cNvSpPr txBox="1"/>
          <p:nvPr/>
        </p:nvSpPr>
        <p:spPr>
          <a:xfrm>
            <a:off x="2528281" y="952500"/>
            <a:ext cx="3146052" cy="255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098658"/>
                </a:solidFill>
              </a:rPr>
              <a:t>2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>
              <a:solidFill>
                <a:srgbClr val="000000"/>
              </a:solidFill>
            </a:endParaRP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if</a:t>
            </a:r>
            <a:r>
              <a:rPr sz="2000" dirty="0">
                <a:solidFill>
                  <a:srgbClr val="000000"/>
                </a:solidFill>
              </a:rPr>
              <a:t> ( a &gt; b ) { 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 </a:t>
            </a:r>
            <a:r>
              <a:rPr sz="2000" dirty="0">
                <a:solidFill>
                  <a:srgbClr val="0000FF"/>
                </a:solidFill>
              </a:rPr>
              <a:t>else</a:t>
            </a:r>
            <a:r>
              <a:rPr sz="2000" dirty="0"/>
              <a:t> {</a:t>
            </a:r>
            <a:endParaRPr sz="2000" dirty="0">
              <a:solidFill>
                <a:srgbClr val="0000FF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'b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</a:t>
            </a:r>
          </a:p>
        </p:txBody>
      </p:sp>
      <p:sp>
        <p:nvSpPr>
          <p:cNvPr id="1297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 smtClean="0"/>
              <a:t>Условные операторы</a:t>
            </a:r>
            <a:endParaRPr sz="2775" dirty="0"/>
          </a:p>
        </p:txBody>
      </p:sp>
      <p:pic>
        <p:nvPicPr>
          <p:cNvPr id="129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70607">
            <a:off x="7352504" y="3028024"/>
            <a:ext cx="1354386" cy="18518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130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let a = 1;…"/>
          <p:cNvSpPr txBox="1"/>
          <p:nvPr/>
        </p:nvSpPr>
        <p:spPr>
          <a:xfrm>
            <a:off x="2528281" y="952500"/>
            <a:ext cx="4640051" cy="286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098658"/>
                </a:solidFill>
              </a:rPr>
              <a:t>2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>
              <a:solidFill>
                <a:srgbClr val="000000"/>
              </a:solidFill>
            </a:endParaRP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if</a:t>
            </a:r>
            <a:r>
              <a:rPr sz="2000" dirty="0">
                <a:solidFill>
                  <a:srgbClr val="000000"/>
                </a:solidFill>
              </a:rPr>
              <a:t> ( a &gt;= b ) { 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 </a:t>
            </a:r>
            <a:r>
              <a:rPr sz="2000" dirty="0" err="1">
                <a:solidFill>
                  <a:srgbClr val="A31515"/>
                </a:solidFill>
              </a:rPr>
              <a:t>или</a:t>
            </a:r>
            <a:r>
              <a:rPr sz="2000" dirty="0">
                <a:solidFill>
                  <a:srgbClr val="A31515"/>
                </a:solidFill>
              </a:rPr>
              <a:t> </a:t>
            </a:r>
            <a:r>
              <a:rPr sz="2000" dirty="0" err="1">
                <a:solidFill>
                  <a:srgbClr val="A31515"/>
                </a:solidFill>
              </a:rPr>
              <a:t>равно</a:t>
            </a:r>
            <a:r>
              <a:rPr sz="2000" dirty="0">
                <a:solidFill>
                  <a:srgbClr val="A31515"/>
                </a:solidFill>
              </a:rPr>
              <a:t> b'</a:t>
            </a:r>
            <a:r>
              <a:rPr sz="2000" dirty="0"/>
              <a:t>);</a:t>
            </a:r>
            <a:endParaRPr sz="2000" dirty="0">
              <a:solidFill>
                <a:srgbClr val="A31515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 </a:t>
            </a:r>
            <a:r>
              <a:rPr sz="2000" dirty="0">
                <a:solidFill>
                  <a:srgbClr val="0000FF"/>
                </a:solidFill>
              </a:rPr>
              <a:t>else</a:t>
            </a:r>
            <a:r>
              <a:rPr sz="2000" dirty="0"/>
              <a:t> {</a:t>
            </a:r>
            <a:endParaRPr sz="2000" dirty="0">
              <a:solidFill>
                <a:srgbClr val="0000FF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'b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/>
          </a:p>
        </p:txBody>
      </p:sp>
      <p:pic>
        <p:nvPicPr>
          <p:cNvPr id="130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70608">
            <a:off x="7352504" y="3028024"/>
            <a:ext cx="1354386" cy="185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/>
              <a:t>Условные операторы</a:t>
            </a:r>
          </a:p>
        </p:txBody>
      </p:sp>
    </p:spTree>
    <p:extLst>
      <p:ext uri="{BB962C8B-B14F-4D97-AF65-F5344CB8AC3E}">
        <p14:creationId xmlns:p14="http://schemas.microsoft.com/office/powerpoint/2010/main" val="4057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let a = 1;…"/>
          <p:cNvSpPr txBox="1"/>
          <p:nvPr/>
        </p:nvSpPr>
        <p:spPr>
          <a:xfrm>
            <a:off x="2531582" y="952500"/>
            <a:ext cx="2052804" cy="193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098658"/>
                </a:solidFill>
              </a:rPr>
              <a:t>2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>
              <a:solidFill>
                <a:srgbClr val="000000"/>
              </a:solidFill>
            </a:endParaRP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c = a &gt; b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? 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 b'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: 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меньше</a:t>
            </a:r>
            <a:r>
              <a:rPr sz="2000" dirty="0">
                <a:solidFill>
                  <a:srgbClr val="A31515"/>
                </a:solidFill>
              </a:rPr>
              <a:t> b'</a:t>
            </a:r>
            <a:r>
              <a:rPr sz="2000" dirty="0"/>
              <a:t>;</a:t>
            </a:r>
          </a:p>
        </p:txBody>
      </p:sp>
      <p:sp>
        <p:nvSpPr>
          <p:cNvPr id="1309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/>
              <a:t>Условные операторы</a:t>
            </a:r>
          </a:p>
        </p:txBody>
      </p:sp>
      <p:pic>
        <p:nvPicPr>
          <p:cNvPr id="131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70607">
            <a:off x="7352504" y="3028024"/>
            <a:ext cx="1354386" cy="18518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6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390011">
            <a:off x="5890221" y="3230663"/>
            <a:ext cx="3061228" cy="1701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let a = 1;…"/>
          <p:cNvSpPr txBox="1"/>
          <p:nvPr/>
        </p:nvSpPr>
        <p:spPr>
          <a:xfrm>
            <a:off x="2870811" y="789552"/>
            <a:ext cx="4518223" cy="286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if</a:t>
            </a:r>
            <a:r>
              <a:rPr sz="2000" dirty="0">
                <a:solidFill>
                  <a:srgbClr val="000000"/>
                </a:solidFill>
              </a:rPr>
              <a:t> ( a &gt; b ) { 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 </a:t>
            </a:r>
            <a:r>
              <a:rPr sz="2000" dirty="0">
                <a:solidFill>
                  <a:srgbClr val="0000FF"/>
                </a:solidFill>
              </a:rPr>
              <a:t>else</a:t>
            </a:r>
            <a:r>
              <a:rPr sz="2000" dirty="0"/>
              <a:t> </a:t>
            </a:r>
            <a:r>
              <a:rPr sz="2000" dirty="0">
                <a:solidFill>
                  <a:srgbClr val="0000FF"/>
                </a:solidFill>
              </a:rPr>
              <a:t>if</a:t>
            </a:r>
            <a:r>
              <a:rPr sz="2000" dirty="0"/>
              <a:t> ( a === b 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абсолютно</a:t>
            </a:r>
            <a:r>
              <a:rPr sz="2000" dirty="0">
                <a:solidFill>
                  <a:srgbClr val="A31515"/>
                </a:solidFill>
              </a:rPr>
              <a:t> </a:t>
            </a:r>
            <a:r>
              <a:rPr sz="2000" dirty="0" err="1">
                <a:solidFill>
                  <a:srgbClr val="A31515"/>
                </a:solidFill>
              </a:rPr>
              <a:t>равно</a:t>
            </a:r>
            <a:r>
              <a:rPr sz="2000" dirty="0">
                <a:solidFill>
                  <a:srgbClr val="A31515"/>
                </a:solidFill>
              </a:rPr>
              <a:t> b'</a:t>
            </a:r>
            <a:r>
              <a:rPr sz="2000" dirty="0"/>
              <a:t>);</a:t>
            </a:r>
            <a:endParaRPr sz="2000" dirty="0">
              <a:solidFill>
                <a:srgbClr val="A31515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 </a:t>
            </a:r>
            <a:r>
              <a:rPr sz="2000" dirty="0">
                <a:solidFill>
                  <a:srgbClr val="0000FF"/>
                </a:solidFill>
              </a:rPr>
              <a:t>else</a:t>
            </a:r>
            <a:r>
              <a:rPr sz="2000" dirty="0"/>
              <a:t> </a:t>
            </a:r>
            <a:r>
              <a:rPr sz="2000" dirty="0">
                <a:solidFill>
                  <a:srgbClr val="0000FF"/>
                </a:solidFill>
              </a:rPr>
              <a:t>if</a:t>
            </a:r>
            <a:r>
              <a:rPr sz="2000" dirty="0"/>
              <a:t> ( a == b 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'a </a:t>
            </a:r>
            <a:r>
              <a:rPr sz="2000" dirty="0" err="1">
                <a:solidFill>
                  <a:srgbClr val="A31515"/>
                </a:solidFill>
              </a:rPr>
              <a:t>равно</a:t>
            </a:r>
            <a:r>
              <a:rPr sz="2000" dirty="0">
                <a:solidFill>
                  <a:srgbClr val="A31515"/>
                </a:solidFill>
              </a:rPr>
              <a:t> b'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 </a:t>
            </a:r>
            <a:r>
              <a:rPr sz="2000" dirty="0">
                <a:solidFill>
                  <a:srgbClr val="0000FF"/>
                </a:solidFill>
              </a:rPr>
              <a:t>else</a:t>
            </a:r>
            <a:r>
              <a:rPr sz="2000" dirty="0"/>
              <a:t> {</a:t>
            </a:r>
            <a:endParaRPr sz="2000" dirty="0">
              <a:solidFill>
                <a:srgbClr val="0000FF"/>
              </a:solidFill>
            </a:endParaRP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console.log(</a:t>
            </a:r>
            <a:r>
              <a:rPr sz="2000" dirty="0">
                <a:solidFill>
                  <a:srgbClr val="A31515"/>
                </a:solidFill>
              </a:rPr>
              <a:t>'b </a:t>
            </a:r>
            <a:r>
              <a:rPr sz="2000" dirty="0" err="1">
                <a:solidFill>
                  <a:srgbClr val="A31515"/>
                </a:solidFill>
              </a:rPr>
              <a:t>больше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);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</a:t>
            </a:r>
          </a:p>
        </p:txBody>
      </p:sp>
      <p:sp>
        <p:nvSpPr>
          <p:cNvPr id="1322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/>
              <a:t>Условные операторы</a:t>
            </a:r>
          </a:p>
        </p:txBody>
      </p:sp>
      <p:sp>
        <p:nvSpPr>
          <p:cNvPr id="1323" name="Прямоугольник 1"/>
          <p:cNvSpPr txBox="1"/>
          <p:nvPr/>
        </p:nvSpPr>
        <p:spPr>
          <a:xfrm>
            <a:off x="754719" y="843558"/>
            <a:ext cx="20179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DA7E30"/>
                </a:solidFill>
              </a:rPr>
              <a:t>'1'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042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390011">
            <a:off x="5890221" y="3230663"/>
            <a:ext cx="3061228" cy="1701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28" name="let a = 1;…"/>
          <p:cNvSpPr txBox="1"/>
          <p:nvPr/>
        </p:nvSpPr>
        <p:spPr>
          <a:xfrm>
            <a:off x="2719649" y="725085"/>
            <a:ext cx="1884488" cy="347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switch</a:t>
            </a:r>
            <a:r>
              <a:rPr sz="2000" dirty="0">
                <a:solidFill>
                  <a:srgbClr val="000000"/>
                </a:solidFill>
              </a:rPr>
              <a:t>(a)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</a:t>
            </a:r>
            <a:r>
              <a:rPr sz="2000" dirty="0">
                <a:solidFill>
                  <a:srgbClr val="0000FF"/>
                </a:solidFill>
              </a:rPr>
              <a:t>case</a:t>
            </a:r>
            <a:r>
              <a:rPr sz="2000" dirty="0"/>
              <a:t>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/>
              <a:t>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один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</a:t>
            </a:r>
            <a:r>
              <a:rPr sz="2000" dirty="0">
                <a:solidFill>
                  <a:srgbClr val="0000FF"/>
                </a:solidFill>
              </a:rPr>
              <a:t>break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</a:t>
            </a:r>
            <a:r>
              <a:rPr sz="2000" dirty="0">
                <a:solidFill>
                  <a:srgbClr val="0000FF"/>
                </a:solidFill>
              </a:rPr>
              <a:t>case</a:t>
            </a:r>
            <a:r>
              <a:rPr sz="2000" dirty="0"/>
              <a:t> </a:t>
            </a:r>
            <a:r>
              <a:rPr sz="2000" dirty="0">
                <a:solidFill>
                  <a:srgbClr val="098658"/>
                </a:solidFill>
              </a:rPr>
              <a:t>2</a:t>
            </a:r>
            <a:r>
              <a:rPr sz="2000" dirty="0"/>
              <a:t>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два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</a:t>
            </a:r>
            <a:r>
              <a:rPr sz="2000" dirty="0">
                <a:solidFill>
                  <a:srgbClr val="0000FF"/>
                </a:solidFill>
              </a:rPr>
              <a:t>break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default: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много</a:t>
            </a:r>
            <a:r>
              <a:rPr sz="2000" dirty="0">
                <a:solidFill>
                  <a:srgbClr val="A31515"/>
                </a:solidFill>
              </a:rPr>
              <a:t>'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/>
          </a:p>
        </p:txBody>
      </p:sp>
      <p:sp>
        <p:nvSpPr>
          <p:cNvPr id="1329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/>
              <a:t>Условные операторы</a:t>
            </a:r>
          </a:p>
        </p:txBody>
      </p:sp>
      <p:sp>
        <p:nvSpPr>
          <p:cNvPr id="1330" name="Прямоугольник 3"/>
          <p:cNvSpPr txBox="1"/>
          <p:nvPr/>
        </p:nvSpPr>
        <p:spPr>
          <a:xfrm>
            <a:off x="754719" y="843558"/>
            <a:ext cx="20179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DA7E30"/>
                </a:solidFill>
              </a:rPr>
              <a:t>'1'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366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390011">
            <a:off x="5890221" y="3230663"/>
            <a:ext cx="3061228" cy="1701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let a = 1;…"/>
          <p:cNvSpPr txBox="1"/>
          <p:nvPr/>
        </p:nvSpPr>
        <p:spPr>
          <a:xfrm>
            <a:off x="2719650" y="724863"/>
            <a:ext cx="5401477" cy="4093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switch</a:t>
            </a:r>
            <a:r>
              <a:rPr sz="2000" dirty="0">
                <a:solidFill>
                  <a:srgbClr val="000000"/>
                </a:solidFill>
              </a:rPr>
              <a:t>(a) {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</a:t>
            </a:r>
            <a:r>
              <a:rPr sz="2000" dirty="0">
                <a:solidFill>
                  <a:srgbClr val="0000FF"/>
                </a:solidFill>
              </a:rPr>
              <a:t>case</a:t>
            </a:r>
            <a:r>
              <a:rPr sz="2000" dirty="0"/>
              <a:t> </a:t>
            </a:r>
            <a:r>
              <a:rPr sz="2000" dirty="0">
                <a:solidFill>
                  <a:srgbClr val="DA7E30"/>
                </a:solidFill>
              </a:rPr>
              <a:t>'1'</a:t>
            </a:r>
            <a:r>
              <a:rPr sz="2000" dirty="0"/>
              <a:t>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один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</a:t>
            </a:r>
            <a:r>
              <a:rPr sz="2000" dirty="0">
                <a:solidFill>
                  <a:srgbClr val="0000FF"/>
                </a:solidFill>
              </a:rPr>
              <a:t>break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</a:t>
            </a:r>
            <a:r>
              <a:rPr sz="2000" dirty="0">
                <a:solidFill>
                  <a:srgbClr val="0000FF"/>
                </a:solidFill>
              </a:rPr>
              <a:t>case</a:t>
            </a:r>
            <a:r>
              <a:rPr sz="2000" dirty="0"/>
              <a:t> </a:t>
            </a:r>
            <a:r>
              <a:rPr sz="2000" dirty="0">
                <a:solidFill>
                  <a:srgbClr val="098658"/>
                </a:solidFill>
              </a:rPr>
              <a:t>2</a:t>
            </a:r>
            <a:r>
              <a:rPr sz="2000" dirty="0"/>
              <a:t>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два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</a:t>
            </a:r>
            <a:r>
              <a:rPr sz="2000" dirty="0">
                <a:solidFill>
                  <a:srgbClr val="0000FF"/>
                </a:solidFill>
              </a:rPr>
              <a:t>case</a:t>
            </a:r>
            <a:r>
              <a:rPr sz="2000" dirty="0"/>
              <a:t> </a:t>
            </a:r>
            <a:r>
              <a:rPr sz="2000" dirty="0">
                <a:solidFill>
                  <a:srgbClr val="098658"/>
                </a:solidFill>
              </a:rPr>
              <a:t>2 + b</a:t>
            </a:r>
            <a:r>
              <a:rPr sz="2000" dirty="0"/>
              <a:t>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‘</a:t>
            </a:r>
            <a:r>
              <a:rPr sz="2000" dirty="0" err="1">
                <a:solidFill>
                  <a:srgbClr val="A31515"/>
                </a:solidFill>
              </a:rPr>
              <a:t>два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/>
              <a:t>;</a:t>
            </a:r>
          </a:p>
          <a:p>
            <a:pPr lvl="8" indent="685800"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0000FF"/>
                </a:solidFill>
              </a:rPr>
              <a:t>break</a:t>
            </a:r>
            <a:r>
              <a:rPr sz="2000" dirty="0"/>
              <a:t>;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default: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        b = </a:t>
            </a:r>
            <a:r>
              <a:rPr sz="2000" dirty="0">
                <a:solidFill>
                  <a:srgbClr val="A31515"/>
                </a:solidFill>
              </a:rPr>
              <a:t>'</a:t>
            </a:r>
            <a:r>
              <a:rPr sz="2000" dirty="0" err="1">
                <a:solidFill>
                  <a:srgbClr val="A31515"/>
                </a:solidFill>
              </a:rPr>
              <a:t>много</a:t>
            </a:r>
            <a:r>
              <a:rPr sz="2000" dirty="0">
                <a:solidFill>
                  <a:srgbClr val="A31515"/>
                </a:solidFill>
              </a:rPr>
              <a:t>'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}</a:t>
            </a:r>
          </a:p>
          <a:p>
            <a:pPr defTabSz="17145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 dirty="0"/>
          </a:p>
        </p:txBody>
      </p:sp>
      <p:sp>
        <p:nvSpPr>
          <p:cNvPr id="1336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lang="ru-RU" sz="2775" dirty="0"/>
              <a:t>Условные операторы</a:t>
            </a:r>
          </a:p>
        </p:txBody>
      </p:sp>
      <p:sp>
        <p:nvSpPr>
          <p:cNvPr id="1337" name="Прямоугольник 3"/>
          <p:cNvSpPr txBox="1"/>
          <p:nvPr/>
        </p:nvSpPr>
        <p:spPr>
          <a:xfrm>
            <a:off x="754719" y="843558"/>
            <a:ext cx="20179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>
            <a:spAutoFit/>
          </a:bodyPr>
          <a:lstStyle/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a = </a:t>
            </a:r>
            <a:r>
              <a:rPr sz="2000" dirty="0">
                <a:solidFill>
                  <a:srgbClr val="098658"/>
                </a:solidFill>
              </a:rPr>
              <a:t>1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  <a:p>
            <a:pPr defTabSz="17145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/>
              <a:t>let</a:t>
            </a:r>
            <a:r>
              <a:rPr sz="2000" dirty="0">
                <a:solidFill>
                  <a:srgbClr val="000000"/>
                </a:solidFill>
              </a:rPr>
              <a:t> b = </a:t>
            </a:r>
            <a:r>
              <a:rPr sz="2000" dirty="0">
                <a:solidFill>
                  <a:srgbClr val="DA7E30"/>
                </a:solidFill>
              </a:rPr>
              <a:t>'1'</a:t>
            </a:r>
            <a:r>
              <a:rPr sz="20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16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Rectangle 2"/>
          <p:cNvSpPr txBox="1"/>
          <p:nvPr/>
        </p:nvSpPr>
        <p:spPr>
          <a:xfrm>
            <a:off x="288033" y="290525"/>
            <a:ext cx="856793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400"/>
            </a:lvl1pPr>
          </a:lstStyle>
          <a:p>
            <a:r>
              <a:rPr sz="2775"/>
              <a:t>Циклы</a:t>
            </a:r>
          </a:p>
        </p:txBody>
      </p:sp>
      <p:pic>
        <p:nvPicPr>
          <p:cNvPr id="134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0" y="984249"/>
            <a:ext cx="2667000" cy="285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87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ahoma">
      <a:majorFont>
        <a:latin typeface="Tahoma"/>
        <a:ea typeface="Arial"/>
        <a:cs typeface="Arial"/>
      </a:majorFont>
      <a:minorFont>
        <a:latin typeface="Tahoma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</TotalTime>
  <Words>4422</Words>
  <Application>Microsoft Office PowerPoint</Application>
  <DocSecurity>0</DocSecurity>
  <PresentationFormat>Экран (16:9)</PresentationFormat>
  <Paragraphs>1081</Paragraphs>
  <Slides>137</Slides>
  <Notes>55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137</vt:i4>
      </vt:variant>
    </vt:vector>
  </HeadingPairs>
  <TitlesOfParts>
    <vt:vector size="13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История</vt:lpstr>
      <vt:lpstr>История</vt:lpstr>
      <vt:lpstr>История</vt:lpstr>
      <vt:lpstr>История</vt:lpstr>
      <vt:lpstr>История</vt:lpstr>
      <vt:lpstr>История</vt:lpstr>
      <vt:lpstr>Популярность - индекс TIOBE</vt:lpstr>
      <vt:lpstr>Популярность – github.com</vt:lpstr>
      <vt:lpstr>Популярность – stackoverflow.com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Типизация в JavaScript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Комментарии</vt:lpstr>
      <vt:lpstr>Комментарии</vt:lpstr>
      <vt:lpstr>Комментарии</vt:lpstr>
      <vt:lpstr>Переменные</vt:lpstr>
      <vt:lpstr>Переменные – ES5</vt:lpstr>
      <vt:lpstr>Переменные – ES6</vt:lpstr>
      <vt:lpstr>Переменные – ES6</vt:lpstr>
      <vt:lpstr>Переменные</vt:lpstr>
      <vt:lpstr>Cтрогий режим</vt:lpstr>
      <vt:lpstr>Cтрогий режим</vt:lpstr>
      <vt:lpstr>Cтрогий режим</vt:lpstr>
      <vt:lpstr>Cтрогий режим</vt:lpstr>
      <vt:lpstr>Строгий режим</vt:lpstr>
      <vt:lpstr>Строгий режим</vt:lpstr>
      <vt:lpstr>Строгий режим</vt:lpstr>
      <vt:lpstr>Строгий режим</vt:lpstr>
      <vt:lpstr>Презентация PowerPoint</vt:lpstr>
      <vt:lpstr>Примитивы - Number</vt:lpstr>
      <vt:lpstr>Примитивы - Number</vt:lpstr>
      <vt:lpstr>Примитивы - Number</vt:lpstr>
      <vt:lpstr>Примитивы - Number</vt:lpstr>
      <vt:lpstr>Примитивы - Number</vt:lpstr>
      <vt:lpstr>Примитивы - Number</vt:lpstr>
      <vt:lpstr>Примитивы - String</vt:lpstr>
      <vt:lpstr>Примитивы - String</vt:lpstr>
      <vt:lpstr>Примитивы - String</vt:lpstr>
      <vt:lpstr>Примитивы - String</vt:lpstr>
      <vt:lpstr>Примитивы - String</vt:lpstr>
      <vt:lpstr>Примитивы - String</vt:lpstr>
      <vt:lpstr>Примитивы - String</vt:lpstr>
      <vt:lpstr>Примитивы - String</vt:lpstr>
      <vt:lpstr>Примитивы - String</vt:lpstr>
      <vt:lpstr>Примитивы – Boolean, null и undefined</vt:lpstr>
      <vt:lpstr>Примитивы – Boolean, null и undefined</vt:lpstr>
      <vt:lpstr>Примитивы – Boolean, null и undefined</vt:lpstr>
      <vt:lpstr>Примитивы – Symbol</vt:lpstr>
      <vt:lpstr>Объекты</vt:lpstr>
      <vt:lpstr>Объекты</vt:lpstr>
      <vt:lpstr>Объекты</vt:lpstr>
      <vt:lpstr>Объекты</vt:lpstr>
      <vt:lpstr>Презентация PowerPoint</vt:lpstr>
      <vt:lpstr>Презентация PowerPoint</vt:lpstr>
      <vt:lpstr>Явное преобразование к типу</vt:lpstr>
      <vt:lpstr>Особенности ! и !! </vt:lpstr>
      <vt:lpstr>Особенности &amp;&amp; и ||</vt:lpstr>
      <vt:lpstr>Преобразование к типу Number</vt:lpstr>
      <vt:lpstr>Преобразование к типу Number</vt:lpstr>
      <vt:lpstr>Преобразование к типу Number</vt:lpstr>
      <vt:lpstr>Преобразование к типу Number</vt:lpstr>
      <vt:lpstr>Оператор typeof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Функции</vt:lpstr>
      <vt:lpstr>Функции</vt:lpstr>
      <vt:lpstr>Функции</vt:lpstr>
      <vt:lpstr>Функции</vt:lpstr>
      <vt:lpstr>Функции</vt:lpstr>
      <vt:lpstr>Функции</vt:lpstr>
      <vt:lpstr>Функции</vt:lpstr>
      <vt:lpstr>Функция как аргумент функции</vt:lpstr>
      <vt:lpstr>Функция как аргумент функции</vt:lpstr>
      <vt:lpstr>Функция как аргумент функции</vt:lpstr>
      <vt:lpstr>Функция как объект</vt:lpstr>
      <vt:lpstr>Функция как объект</vt:lpstr>
      <vt:lpstr>Функция как объект</vt:lpstr>
      <vt:lpstr>Массивы</vt:lpstr>
      <vt:lpstr>Массивы</vt:lpstr>
      <vt:lpstr>Массивы</vt:lpstr>
      <vt:lpstr>Массивы</vt:lpstr>
      <vt:lpstr>Методы массивов</vt:lpstr>
      <vt:lpstr>Методы массивов</vt:lpstr>
      <vt:lpstr>Методы массивов</vt:lpstr>
      <vt:lpstr>Методы массивов</vt:lpstr>
      <vt:lpstr>Методы массивов</vt:lpstr>
      <vt:lpstr>Задача</vt:lpstr>
      <vt:lpstr>Решение 1</vt:lpstr>
      <vt:lpstr>Решение 1</vt:lpstr>
      <vt:lpstr>Решение 2 – через один reduce </vt:lpstr>
      <vt:lpstr>Полезные ссылки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Серебрянская В.А.</dc:creator>
  <cp:keywords/>
  <dc:description/>
  <cp:lastModifiedBy>Шкабура</cp:lastModifiedBy>
  <cp:revision>176</cp:revision>
  <dcterms:created xsi:type="dcterms:W3CDTF">2019-03-13T09:10:08Z</dcterms:created>
  <dcterms:modified xsi:type="dcterms:W3CDTF">2021-10-21T12:44:38Z</dcterms:modified>
  <cp:category/>
  <dc:identifier/>
  <cp:contentStatus/>
  <dc:language/>
  <cp:version/>
</cp:coreProperties>
</file>